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69" r:id="rId3"/>
    <p:sldId id="270" r:id="rId4"/>
    <p:sldId id="272" r:id="rId5"/>
    <p:sldId id="273" r:id="rId6"/>
    <p:sldId id="274" r:id="rId7"/>
    <p:sldId id="275" r:id="rId8"/>
    <p:sldId id="276" r:id="rId9"/>
    <p:sldId id="271" r:id="rId10"/>
    <p:sldId id="277" r:id="rId11"/>
    <p:sldId id="278"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3" r:id="rId26"/>
    <p:sldId id="292" r:id="rId27"/>
    <p:sldId id="304" r:id="rId28"/>
    <p:sldId id="294" r:id="rId29"/>
    <p:sldId id="295" r:id="rId30"/>
    <p:sldId id="296" r:id="rId31"/>
    <p:sldId id="297" r:id="rId32"/>
    <p:sldId id="298" r:id="rId33"/>
    <p:sldId id="299" r:id="rId34"/>
    <p:sldId id="300" r:id="rId35"/>
    <p:sldId id="301" r:id="rId36"/>
    <p:sldId id="302" r:id="rId37"/>
    <p:sldId id="303" r:id="rId38"/>
    <p:sldId id="259" r:id="rId39"/>
    <p:sldId id="262" r:id="rId40"/>
    <p:sldId id="263" r:id="rId41"/>
    <p:sldId id="264" r:id="rId42"/>
    <p:sldId id="265" r:id="rId43"/>
    <p:sldId id="266" r:id="rId44"/>
    <p:sldId id="267" r:id="rId45"/>
    <p:sldId id="268"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32" d="100"/>
          <a:sy n="32" d="100"/>
        </p:scale>
        <p:origin x="-712" y="-92"/>
      </p:cViewPr>
      <p:guideLst>
        <p:guide orient="horz" pos="4320"/>
        <p:guide pos="76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3-20T10:33:54.556" idx="1">
    <p:pos x="6330" y="3532"/>
    <p:text>See how we used transparent font to highlight step 2</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xmlns="" val="85922892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0E162DDD-BC2C-4DB7-BE9F-84C122F26B6F}" type="slidenum">
              <a:rPr lang="fr-FR" smtClean="0"/>
              <a:pPr>
                <a:defRPr/>
              </a:pPr>
              <a:t>6</a:t>
            </a:fld>
            <a:endParaRPr lang="fr-FR"/>
          </a:p>
        </p:txBody>
      </p:sp>
    </p:spTree>
    <p:extLst>
      <p:ext uri="{BB962C8B-B14F-4D97-AF65-F5344CB8AC3E}">
        <p14:creationId xmlns:p14="http://schemas.microsoft.com/office/powerpoint/2010/main" xmlns="" val="350775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21</a:t>
            </a:fld>
            <a:endParaRPr lang="en-US"/>
          </a:p>
        </p:txBody>
      </p:sp>
    </p:spTree>
    <p:extLst>
      <p:ext uri="{BB962C8B-B14F-4D97-AF65-F5344CB8AC3E}">
        <p14:creationId xmlns:p14="http://schemas.microsoft.com/office/powerpoint/2010/main" xmlns="" val="3320290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22</a:t>
            </a:fld>
            <a:endParaRPr lang="en-US"/>
          </a:p>
        </p:txBody>
      </p:sp>
    </p:spTree>
    <p:extLst>
      <p:ext uri="{BB962C8B-B14F-4D97-AF65-F5344CB8AC3E}">
        <p14:creationId xmlns:p14="http://schemas.microsoft.com/office/powerpoint/2010/main" xmlns="" val="3532347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23</a:t>
            </a:fld>
            <a:endParaRPr lang="en-US"/>
          </a:p>
        </p:txBody>
      </p:sp>
    </p:spTree>
    <p:extLst>
      <p:ext uri="{BB962C8B-B14F-4D97-AF65-F5344CB8AC3E}">
        <p14:creationId xmlns:p14="http://schemas.microsoft.com/office/powerpoint/2010/main" xmlns="" val="81824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24</a:t>
            </a:fld>
            <a:endParaRPr lang="en-US"/>
          </a:p>
        </p:txBody>
      </p:sp>
    </p:spTree>
    <p:extLst>
      <p:ext uri="{BB962C8B-B14F-4D97-AF65-F5344CB8AC3E}">
        <p14:creationId xmlns:p14="http://schemas.microsoft.com/office/powerpoint/2010/main" xmlns="" val="2787888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Donc c’est un problème.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Pas qu’à force de boire des bières ils vont finir par ne plus marcher droit ou ne plus retrouver la maison… mais pourquoi </a:t>
            </a:r>
            <a:r>
              <a:rPr lang="fr-FR" baseline="0" noProof="0" dirty="0" err="1" smtClean="0"/>
              <a:t>rammener</a:t>
            </a:r>
            <a:r>
              <a:rPr lang="fr-FR" baseline="0" noProof="0" dirty="0" smtClean="0"/>
              <a:t> la bière alors qu’on peut la déguster et la noter sur place? Ça éviterez pleins d’aller-retour, et ils reviendraient à la maison avec seulement le classement sous le bras!</a:t>
            </a:r>
          </a:p>
          <a:p>
            <a:endParaRPr lang="fr-FR" noProof="0" dirty="0" smtClean="0"/>
          </a:p>
          <a:p>
            <a:r>
              <a:rPr lang="fr-FR" noProof="0" dirty="0" smtClean="0"/>
              <a:t>Et c’est exactement</a:t>
            </a:r>
            <a:r>
              <a:rPr lang="fr-FR" baseline="0" noProof="0" dirty="0" smtClean="0"/>
              <a:t> comme ça que fonctionne les technologies </a:t>
            </a:r>
            <a:r>
              <a:rPr lang="fr-FR" baseline="0" noProof="0" dirty="0" err="1" smtClean="0"/>
              <a:t>Big</a:t>
            </a:r>
            <a:r>
              <a:rPr lang="fr-FR" baseline="0" noProof="0" dirty="0" smtClean="0"/>
              <a:t> Data pour traiter de gros volume d’information: </a:t>
            </a:r>
          </a:p>
          <a:p>
            <a:pPr marL="171450" indent="-171450">
              <a:buFontTx/>
              <a:buChar char="-"/>
            </a:pPr>
            <a:r>
              <a:rPr lang="fr-FR" baseline="0" noProof="0" dirty="0" smtClean="0"/>
              <a:t>Découpage d’un gros problème en petits problèmes</a:t>
            </a:r>
          </a:p>
          <a:p>
            <a:pPr marL="171450" indent="-171450">
              <a:buFontTx/>
              <a:buChar char="-"/>
            </a:pPr>
            <a:r>
              <a:rPr lang="fr-FR" baseline="0" noProof="0" dirty="0" smtClean="0"/>
              <a:t>Co-localisation des traitements avec les données</a:t>
            </a:r>
          </a:p>
          <a:p>
            <a:endParaRPr lang="fr-FR" noProof="0" dirty="0" smtClean="0"/>
          </a:p>
          <a:p>
            <a:r>
              <a:rPr lang="fr-FR" noProof="0" dirty="0" smtClean="0"/>
              <a:t>C’est la solution la plus efficace… mais pas sûr que ce soit la meilleur pour passer une bonne soirée…</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26</a:t>
            </a:fld>
            <a:endParaRPr lang="en-US"/>
          </a:p>
        </p:txBody>
      </p:sp>
    </p:spTree>
    <p:extLst>
      <p:ext uri="{BB962C8B-B14F-4D97-AF65-F5344CB8AC3E}">
        <p14:creationId xmlns:p14="http://schemas.microsoft.com/office/powerpoint/2010/main" xmlns="" val="941688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10</a:t>
            </a:fld>
            <a:endParaRPr lang="en-US"/>
          </a:p>
        </p:txBody>
      </p:sp>
    </p:spTree>
    <p:extLst>
      <p:ext uri="{BB962C8B-B14F-4D97-AF65-F5344CB8AC3E}">
        <p14:creationId xmlns:p14="http://schemas.microsoft.com/office/powerpoint/2010/main" xmlns="" val="113473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11</a:t>
            </a:fld>
            <a:endParaRPr lang="en-US"/>
          </a:p>
        </p:txBody>
      </p:sp>
    </p:spTree>
    <p:extLst>
      <p:ext uri="{BB962C8B-B14F-4D97-AF65-F5344CB8AC3E}">
        <p14:creationId xmlns:p14="http://schemas.microsoft.com/office/powerpoint/2010/main" xmlns="" val="8561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12</a:t>
            </a:fld>
            <a:endParaRPr lang="en-US"/>
          </a:p>
        </p:txBody>
      </p:sp>
    </p:spTree>
    <p:extLst>
      <p:ext uri="{BB962C8B-B14F-4D97-AF65-F5344CB8AC3E}">
        <p14:creationId xmlns:p14="http://schemas.microsoft.com/office/powerpoint/2010/main" xmlns="" val="12565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14</a:t>
            </a:fld>
            <a:endParaRPr lang="en-US"/>
          </a:p>
        </p:txBody>
      </p:sp>
    </p:spTree>
    <p:extLst>
      <p:ext uri="{BB962C8B-B14F-4D97-AF65-F5344CB8AC3E}">
        <p14:creationId xmlns:p14="http://schemas.microsoft.com/office/powerpoint/2010/main" xmlns="" val="208655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15</a:t>
            </a:fld>
            <a:endParaRPr lang="en-US"/>
          </a:p>
        </p:txBody>
      </p:sp>
    </p:spTree>
    <p:extLst>
      <p:ext uri="{BB962C8B-B14F-4D97-AF65-F5344CB8AC3E}">
        <p14:creationId xmlns:p14="http://schemas.microsoft.com/office/powerpoint/2010/main" xmlns="" val="112466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16</a:t>
            </a:fld>
            <a:endParaRPr lang="en-US"/>
          </a:p>
        </p:txBody>
      </p:sp>
    </p:spTree>
    <p:extLst>
      <p:ext uri="{BB962C8B-B14F-4D97-AF65-F5344CB8AC3E}">
        <p14:creationId xmlns:p14="http://schemas.microsoft.com/office/powerpoint/2010/main" xmlns="" val="42777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18</a:t>
            </a:fld>
            <a:endParaRPr lang="en-US"/>
          </a:p>
        </p:txBody>
      </p:sp>
    </p:spTree>
    <p:extLst>
      <p:ext uri="{BB962C8B-B14F-4D97-AF65-F5344CB8AC3E}">
        <p14:creationId xmlns:p14="http://schemas.microsoft.com/office/powerpoint/2010/main" xmlns="" val="1983042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19</a:t>
            </a:fld>
            <a:endParaRPr lang="en-US"/>
          </a:p>
        </p:txBody>
      </p:sp>
    </p:spTree>
    <p:extLst>
      <p:ext uri="{BB962C8B-B14F-4D97-AF65-F5344CB8AC3E}">
        <p14:creationId xmlns:p14="http://schemas.microsoft.com/office/powerpoint/2010/main" xmlns="" val="754453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5" name="Shape 15"/>
          <p:cNvSpPr>
            <a:spLocks noGrp="1"/>
          </p:cNvSpPr>
          <p:nvPr>
            <p:ph type="title"/>
          </p:nvPr>
        </p:nvSpPr>
        <p:spPr>
          <a:xfrm>
            <a:off x="1463959" y="3432813"/>
            <a:ext cx="21456081" cy="3869753"/>
          </a:xfrm>
          <a:prstGeom prst="rect">
            <a:avLst/>
          </a:prstGeom>
        </p:spPr>
        <p:txBody>
          <a:bodyPr anchor="t"/>
          <a:lstStyle>
            <a:lvl1pPr>
              <a:defRPr>
                <a:latin typeface="Montserrat-Bold"/>
                <a:ea typeface="Montserrat-Bold"/>
                <a:cs typeface="Montserrat-Bold"/>
                <a:sym typeface="Montserrat-Bold"/>
              </a:defRPr>
            </a:lvl1pPr>
          </a:lstStyle>
          <a:p>
            <a:r>
              <a:t>Texte du titre</a:t>
            </a:r>
          </a:p>
        </p:txBody>
      </p:sp>
      <p:sp>
        <p:nvSpPr>
          <p:cNvPr id="16" name="Shape 16"/>
          <p:cNvSpPr>
            <a:spLocks noGrp="1"/>
          </p:cNvSpPr>
          <p:nvPr>
            <p:ph type="body" sz="quarter" idx="1"/>
          </p:nvPr>
        </p:nvSpPr>
        <p:spPr>
          <a:xfrm>
            <a:off x="4833937" y="8197453"/>
            <a:ext cx="14716126" cy="2844385"/>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7" name="Shape 1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a:p>
        </p:txBody>
      </p:sp>
      <p:pic>
        <p:nvPicPr>
          <p:cNvPr id="18"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19" name="Shape 1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0" name="Shape 20"/>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pecial">
    <p:bg>
      <p:bgPr>
        <a:gradFill flip="none" rotWithShape="1">
          <a:gsLst>
            <a:gs pos="0">
              <a:srgbClr val="057FFA"/>
            </a:gs>
            <a:gs pos="100000">
              <a:srgbClr val="033494"/>
            </a:gs>
          </a:gsLst>
          <a:lin ang="16200000" scaled="0"/>
        </a:gradFill>
        <a:effectLst/>
      </p:bgPr>
    </p:bg>
    <p:spTree>
      <p:nvGrpSpPr>
        <p:cNvPr id="1" name=""/>
        <p:cNvGrpSpPr/>
        <p:nvPr/>
      </p:nvGrpSpPr>
      <p:grpSpPr>
        <a:xfrm>
          <a:off x="0" y="0"/>
          <a:ext cx="0" cy="0"/>
          <a:chOff x="0" y="0"/>
          <a:chExt cx="0" cy="0"/>
        </a:xfrm>
      </p:grpSpPr>
      <p:sp>
        <p:nvSpPr>
          <p:cNvPr id="217" name="Shape 217"/>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pic>
        <p:nvPicPr>
          <p:cNvPr id="218" name="Background_hdtv_1920_1080.png"/>
          <p:cNvPicPr>
            <a:picLocks noChangeAspect="1"/>
          </p:cNvPicPr>
          <p:nvPr/>
        </p:nvPicPr>
        <p:blipFill>
          <a:blip r:embed="rId2" cstate="print">
            <a:extLst/>
          </a:blip>
          <a:stretch>
            <a:fillRect/>
          </a:stretch>
        </p:blipFill>
        <p:spPr>
          <a:xfrm>
            <a:off x="0" y="0"/>
            <a:ext cx="24384000" cy="13716000"/>
          </a:xfrm>
          <a:prstGeom prst="rect">
            <a:avLst/>
          </a:prstGeom>
          <a:ln w="12700">
            <a:miter lim="400000"/>
          </a:ln>
        </p:spPr>
      </p:pic>
      <p:sp>
        <p:nvSpPr>
          <p:cNvPr id="219" name="Shape 219"/>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a:xfrm>
            <a:off x="1676400" y="12712701"/>
            <a:ext cx="5486400" cy="730250"/>
          </a:xfrm>
          <a:prstGeom prst="rect">
            <a:avLst/>
          </a:prstGeom>
        </p:spPr>
        <p:txBody>
          <a:bodyPr lIns="182880" tIns="91440" rIns="182880" bIns="91440"/>
          <a:lstStyle/>
          <a:p>
            <a:fld id="{AA8A8B5E-D939-FE44-8C38-3094B6C5F9FD}" type="datetimeFigureOut">
              <a:rPr lang="en-US" smtClean="0"/>
              <a:pPr/>
              <a:t>3/16/2017</a:t>
            </a:fld>
            <a:endParaRPr lang="en-US"/>
          </a:p>
        </p:txBody>
      </p:sp>
      <p:sp>
        <p:nvSpPr>
          <p:cNvPr id="5" name="Espace réservé du pied de page 4"/>
          <p:cNvSpPr>
            <a:spLocks noGrp="1"/>
          </p:cNvSpPr>
          <p:nvPr>
            <p:ph type="ftr" sz="quarter" idx="11"/>
          </p:nvPr>
        </p:nvSpPr>
        <p:spPr>
          <a:xfrm>
            <a:off x="8077200" y="12712701"/>
            <a:ext cx="8229600" cy="730250"/>
          </a:xfrm>
          <a:prstGeom prst="rect">
            <a:avLst/>
          </a:prstGeom>
        </p:spPr>
        <p:txBody>
          <a:bodyPr lIns="182880" tIns="91440" rIns="182880" bIns="91440"/>
          <a:lstStyle/>
          <a:p>
            <a:endParaRPr lang="en-US"/>
          </a:p>
        </p:txBody>
      </p:sp>
      <p:sp>
        <p:nvSpPr>
          <p:cNvPr id="6" name="Espace réservé du numéro de diapositive 5"/>
          <p:cNvSpPr>
            <a:spLocks noGrp="1"/>
          </p:cNvSpPr>
          <p:nvPr>
            <p:ph type="sldNum" sz="quarter" idx="12"/>
          </p:nvPr>
        </p:nvSpPr>
        <p:spPr>
          <a:xfrm>
            <a:off x="11858463" y="13019484"/>
            <a:ext cx="649216" cy="482823"/>
          </a:xfrm>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607830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1676400" y="12712701"/>
            <a:ext cx="5486400" cy="730250"/>
          </a:xfrm>
          <a:prstGeom prst="rect">
            <a:avLst/>
          </a:prstGeom>
        </p:spPr>
        <p:txBody>
          <a:bodyPr lIns="182880" tIns="91440" rIns="182880" bIns="91440"/>
          <a:lstStyle/>
          <a:p>
            <a:fld id="{AA8A8B5E-D939-FE44-8C38-3094B6C5F9FD}" type="datetimeFigureOut">
              <a:rPr lang="en-US" smtClean="0"/>
              <a:pPr/>
              <a:t>3/16/2017</a:t>
            </a:fld>
            <a:endParaRPr lang="en-US"/>
          </a:p>
        </p:txBody>
      </p:sp>
      <p:sp>
        <p:nvSpPr>
          <p:cNvPr id="3" name="Espace réservé du pied de page 2"/>
          <p:cNvSpPr>
            <a:spLocks noGrp="1"/>
          </p:cNvSpPr>
          <p:nvPr>
            <p:ph type="ftr" sz="quarter" idx="11"/>
          </p:nvPr>
        </p:nvSpPr>
        <p:spPr>
          <a:xfrm>
            <a:off x="8077200" y="12712701"/>
            <a:ext cx="8229600" cy="730250"/>
          </a:xfrm>
          <a:prstGeom prst="rect">
            <a:avLst/>
          </a:prstGeom>
        </p:spPr>
        <p:txBody>
          <a:bodyPr lIns="182880" tIns="91440" rIns="182880" bIns="91440"/>
          <a:lstStyle/>
          <a:p>
            <a:endParaRPr lang="en-US"/>
          </a:p>
        </p:txBody>
      </p:sp>
      <p:sp>
        <p:nvSpPr>
          <p:cNvPr id="4" name="Espace réservé du numéro de diapositive 3"/>
          <p:cNvSpPr>
            <a:spLocks noGrp="1"/>
          </p:cNvSpPr>
          <p:nvPr>
            <p:ph type="sldNum" sz="quarter" idx="12"/>
          </p:nvPr>
        </p:nvSpPr>
        <p:spPr>
          <a:xfrm>
            <a:off x="11858463" y="13019484"/>
            <a:ext cx="649216" cy="482823"/>
          </a:xfrm>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588151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668869" y="377838"/>
            <a:ext cx="23046266" cy="720724"/>
          </a:xfrm>
          <a:prstGeom prst="rect">
            <a:avLst/>
          </a:prstGeom>
        </p:spPr>
        <p:txBody>
          <a:bodyPr vert="horz" lIns="0" tIns="127746" rIns="0" bIns="127746" rtlCol="0" anchor="ctr">
            <a:normAutofit/>
          </a:bodyPr>
          <a:lstStyle/>
          <a:p>
            <a:pPr marL="0" marR="0" lvl="0" indent="0" algn="l" defTabSz="2554756" rtl="0" eaLnBrk="1" fontAlgn="base" latinLnBrk="0" hangingPunct="1">
              <a:lnSpc>
                <a:spcPct val="90000"/>
              </a:lnSpc>
              <a:spcBef>
                <a:spcPct val="0"/>
              </a:spcBef>
              <a:spcAft>
                <a:spcPct val="0"/>
              </a:spcAft>
              <a:buClrTx/>
              <a:buSzTx/>
              <a:buFontTx/>
              <a:buNone/>
              <a:tabLst/>
              <a:defRPr/>
            </a:pPr>
            <a:r>
              <a:rPr kumimoji="0" lang="en-US" sz="6600"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22369134" y="377836"/>
            <a:ext cx="1346004" cy="720724"/>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2554756"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48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2554756" rtl="0" eaLnBrk="1" fontAlgn="auto" latinLnBrk="0" hangingPunct="1">
                <a:lnSpc>
                  <a:spcPct val="100000"/>
                </a:lnSpc>
                <a:spcBef>
                  <a:spcPts val="0"/>
                </a:spcBef>
                <a:spcAft>
                  <a:spcPts val="0"/>
                </a:spcAft>
                <a:buClrTx/>
                <a:buSzTx/>
                <a:buFontTx/>
                <a:buNone/>
                <a:tabLst/>
                <a:defRPr/>
              </a:pPr>
              <a:t>‹N°›</a:t>
            </a:fld>
            <a:endParaRPr kumimoji="0" lang="en-GB" sz="48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22369134" y="377836"/>
            <a:ext cx="1346004" cy="720724"/>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2554756"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48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2554756" rtl="0" eaLnBrk="1" fontAlgn="auto" latinLnBrk="0" hangingPunct="1">
                <a:lnSpc>
                  <a:spcPct val="100000"/>
                </a:lnSpc>
                <a:spcBef>
                  <a:spcPts val="0"/>
                </a:spcBef>
                <a:spcAft>
                  <a:spcPts val="0"/>
                </a:spcAft>
                <a:buClrTx/>
                <a:buSzTx/>
                <a:buFontTx/>
                <a:buNone/>
                <a:tabLst/>
                <a:defRPr/>
              </a:pPr>
              <a:t>‹N°›</a:t>
            </a:fld>
            <a:endParaRPr kumimoji="0" lang="en-GB" sz="48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342511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texte">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t>Texte du titre</a:t>
            </a:r>
          </a:p>
        </p:txBody>
      </p:sp>
      <p:sp>
        <p:nvSpPr>
          <p:cNvPr id="53" name="Shape 53"/>
          <p:cNvSpPr>
            <a:spLocks noGrp="1"/>
          </p:cNvSpPr>
          <p:nvPr>
            <p:ph type="sldNum" sz="quarter" idx="2"/>
          </p:nvPr>
        </p:nvSpPr>
        <p:spPr>
          <a:prstGeom prst="rect">
            <a:avLst/>
          </a:prstGeom>
        </p:spPr>
        <p:txBody>
          <a:bodyPr/>
          <a:lstStyle/>
          <a:p>
            <a:fld id="{86CB4B4D-7CA3-9044-876B-883B54F8677D}" type="slidenum">
              <a:rPr/>
              <a:pPr/>
              <a:t>‹N°›</a:t>
            </a:fld>
            <a:endParaRPr/>
          </a:p>
        </p:txBody>
      </p:sp>
      <p:sp>
        <p:nvSpPr>
          <p:cNvPr id="54" name="Shape 54"/>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de">
    <p:bg>
      <p:bgPr>
        <a:gradFill flip="none" rotWithShape="1">
          <a:gsLst>
            <a:gs pos="0">
              <a:srgbClr val="033494"/>
            </a:gs>
            <a:gs pos="100000">
              <a:srgbClr val="03002E"/>
            </a:gs>
          </a:gsLst>
          <a:lin ang="16200000" scaled="0"/>
        </a:gradFill>
        <a:effectLst/>
      </p:bgPr>
    </p:bg>
    <p:spTree>
      <p:nvGrpSpPr>
        <p:cNvPr id="1" name=""/>
        <p:cNvGrpSpPr/>
        <p:nvPr/>
      </p:nvGrpSpPr>
      <p:grpSpPr>
        <a:xfrm>
          <a:off x="0" y="0"/>
          <a:ext cx="0" cy="0"/>
          <a:chOff x="0" y="0"/>
          <a:chExt cx="0" cy="0"/>
        </a:xfrm>
      </p:grpSpPr>
      <p:sp>
        <p:nvSpPr>
          <p:cNvPr id="73" name="Shape 73"/>
          <p:cNvSpPr>
            <a:spLocks noGrp="1"/>
          </p:cNvSpPr>
          <p:nvPr>
            <p:ph type="title"/>
          </p:nvPr>
        </p:nvSpPr>
        <p:spPr>
          <a:xfrm>
            <a:off x="-74038" y="333398"/>
            <a:ext cx="24393897" cy="1287829"/>
          </a:xfrm>
          <a:prstGeom prst="rect">
            <a:avLst/>
          </a:prstGeom>
          <a:solidFill>
            <a:srgbClr val="EDAF1F"/>
          </a:solidFill>
        </p:spPr>
        <p:txBody>
          <a:bodyPr/>
          <a:lstStyle>
            <a:lvl1pPr indent="506250" algn="l">
              <a:spcBef>
                <a:spcPts val="1600"/>
              </a:spcBef>
              <a:defRPr sz="6600">
                <a:latin typeface="+mn-lt"/>
                <a:ea typeface="+mn-ea"/>
                <a:cs typeface="+mn-cs"/>
                <a:sym typeface="Montserrat Semi Bold"/>
              </a:defRPr>
            </a:lvl1pPr>
          </a:lstStyle>
          <a:p>
            <a:r>
              <a:t>Texte du titre</a:t>
            </a:r>
          </a:p>
        </p:txBody>
      </p:sp>
      <p:sp>
        <p:nvSpPr>
          <p:cNvPr id="74" name="Shape 74"/>
          <p:cNvSpPr>
            <a:spLocks noGrp="1"/>
          </p:cNvSpPr>
          <p:nvPr>
            <p:ph type="body" idx="1"/>
          </p:nvPr>
        </p:nvSpPr>
        <p:spPr>
          <a:xfrm>
            <a:off x="3726656" y="2107406"/>
            <a:ext cx="16930690" cy="10323850"/>
          </a:xfrm>
          <a:prstGeom prst="rect">
            <a:avLst/>
          </a:prstGeom>
        </p:spPr>
        <p:txBody>
          <a:bodyPr/>
          <a:lstStyle>
            <a:lvl1pPr>
              <a:defRPr sz="3200">
                <a:latin typeface="Courier"/>
                <a:ea typeface="Courier"/>
                <a:cs typeface="Courier"/>
                <a:sym typeface="Courier"/>
              </a:defRPr>
            </a:lvl1pPr>
            <a:lvl2pPr>
              <a:defRPr sz="3200">
                <a:latin typeface="Courier"/>
                <a:ea typeface="Courier"/>
                <a:cs typeface="Courier"/>
                <a:sym typeface="Courier"/>
              </a:defRPr>
            </a:lvl2pPr>
            <a:lvl3pPr>
              <a:defRPr sz="3200">
                <a:latin typeface="Courier"/>
                <a:ea typeface="Courier"/>
                <a:cs typeface="Courier"/>
                <a:sym typeface="Courier"/>
              </a:defRPr>
            </a:lvl3pPr>
            <a:lvl4pPr>
              <a:defRPr sz="3200">
                <a:latin typeface="Courier"/>
                <a:ea typeface="Courier"/>
                <a:cs typeface="Courier"/>
                <a:sym typeface="Courier"/>
              </a:defRPr>
            </a:lvl4pPr>
            <a:lvl5pPr>
              <a:defRPr sz="3200">
                <a:latin typeface="Courier"/>
                <a:ea typeface="Courier"/>
                <a:cs typeface="Courier"/>
                <a:sym typeface="Courier"/>
              </a:defRPr>
            </a:lvl5pPr>
          </a:lstStyle>
          <a:p>
            <a:r>
              <a:t>Texte niveau 1</a:t>
            </a:r>
          </a:p>
          <a:p>
            <a:pPr lvl="1"/>
            <a:r>
              <a:t>Texte niveau 2</a:t>
            </a:r>
          </a:p>
          <a:p>
            <a:pPr lvl="2"/>
            <a:r>
              <a:t>Texte niveau 3</a:t>
            </a:r>
          </a:p>
          <a:p>
            <a:pPr lvl="3"/>
            <a:r>
              <a:t>Texte niveau 4</a:t>
            </a:r>
          </a:p>
          <a:p>
            <a:pPr lvl="4"/>
            <a:r>
              <a:t>Texte niveau 5</a:t>
            </a:r>
          </a:p>
        </p:txBody>
      </p:sp>
      <p:sp>
        <p:nvSpPr>
          <p:cNvPr id="75" name="Shape 75"/>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76"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77" name="Shape 77"/>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8" name="Shape 78"/>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re - Centré">
    <p:bg>
      <p:bgPr>
        <a:solidFill>
          <a:srgbClr val="03002E"/>
        </a:solidFill>
        <a:effectLst/>
      </p:bgPr>
    </p:bg>
    <p:spTree>
      <p:nvGrpSpPr>
        <p:cNvPr id="1" name=""/>
        <p:cNvGrpSpPr/>
        <p:nvPr/>
      </p:nvGrpSpPr>
      <p:grpSpPr>
        <a:xfrm>
          <a:off x="0" y="0"/>
          <a:ext cx="0" cy="0"/>
          <a:chOff x="0" y="0"/>
          <a:chExt cx="0" cy="0"/>
        </a:xfrm>
      </p:grpSpPr>
      <p:sp>
        <p:nvSpPr>
          <p:cNvPr id="85" name="Shape 85"/>
          <p:cNvSpPr>
            <a:spLocks noGrp="1"/>
          </p:cNvSpPr>
          <p:nvPr>
            <p:ph type="title"/>
          </p:nvPr>
        </p:nvSpPr>
        <p:spPr>
          <a:xfrm>
            <a:off x="1355816" y="3438815"/>
            <a:ext cx="21672368" cy="6838370"/>
          </a:xfrm>
          <a:prstGeom prst="rect">
            <a:avLst/>
          </a:prstGeom>
        </p:spPr>
        <p:txBody>
          <a:bodyPr/>
          <a:lstStyle/>
          <a:p>
            <a:r>
              <a:t>Texte du titre</a:t>
            </a:r>
          </a:p>
        </p:txBody>
      </p:sp>
      <p:sp>
        <p:nvSpPr>
          <p:cNvPr id="86" name="Shape 86"/>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87"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88" name="Shape 8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89" name="Shape 89"/>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re - Centré degradé deux">
    <p:bg>
      <p:bgPr>
        <a:gradFill flip="none" rotWithShape="1">
          <a:gsLst>
            <a:gs pos="0">
              <a:srgbClr val="033494"/>
            </a:gs>
            <a:gs pos="100000">
              <a:srgbClr val="140223"/>
            </a:gs>
          </a:gsLst>
          <a:lin ang="16200000" scaled="0"/>
        </a:gradFill>
        <a:effectLst/>
      </p:bgPr>
    </p:bg>
    <p:spTree>
      <p:nvGrpSpPr>
        <p:cNvPr id="1" name=""/>
        <p:cNvGrpSpPr/>
        <p:nvPr/>
      </p:nvGrpSpPr>
      <p:grpSpPr>
        <a:xfrm>
          <a:off x="0" y="0"/>
          <a:ext cx="0" cy="0"/>
          <a:chOff x="0" y="0"/>
          <a:chExt cx="0" cy="0"/>
        </a:xfrm>
      </p:grpSpPr>
      <p:sp>
        <p:nvSpPr>
          <p:cNvPr id="96" name="Shape 96"/>
          <p:cNvSpPr>
            <a:spLocks noGrp="1"/>
          </p:cNvSpPr>
          <p:nvPr>
            <p:ph type="title"/>
          </p:nvPr>
        </p:nvSpPr>
        <p:spPr>
          <a:xfrm>
            <a:off x="4833937" y="4536281"/>
            <a:ext cx="14716126" cy="4643438"/>
          </a:xfrm>
          <a:prstGeom prst="rect">
            <a:avLst/>
          </a:prstGeom>
        </p:spPr>
        <p:txBody>
          <a:bodyPr/>
          <a:lstStyle/>
          <a:p>
            <a:r>
              <a:t>Texte du titre</a:t>
            </a:r>
          </a:p>
        </p:txBody>
      </p:sp>
      <p:sp>
        <p:nvSpPr>
          <p:cNvPr id="97" name="Shape 97"/>
          <p:cNvSpPr>
            <a:spLocks noGrp="1"/>
          </p:cNvSpPr>
          <p:nvPr>
            <p:ph type="sldNum" sz="quarter" idx="2"/>
          </p:nvPr>
        </p:nvSpPr>
        <p:spPr>
          <a:prstGeom prst="rect">
            <a:avLst/>
          </a:prstGeom>
        </p:spPr>
        <p:txBody>
          <a:bodyPr/>
          <a:lstStyle/>
          <a:p>
            <a:fld id="{86CB4B4D-7CA3-9044-876B-883B54F8677D}" type="slidenum">
              <a:rPr/>
              <a:pPr/>
              <a:t>‹N°›</a:t>
            </a:fld>
            <a:endParaRPr/>
          </a:p>
        </p:txBody>
      </p:sp>
      <p:sp>
        <p:nvSpPr>
          <p:cNvPr id="98" name="Shape 98"/>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99"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100" name="Shape 100"/>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 photos">
    <p:bg>
      <p:bgPr>
        <a:solidFill>
          <a:srgbClr val="03002E"/>
        </a:solidFill>
        <a:effectLst/>
      </p:bgPr>
    </p:bg>
    <p:spTree>
      <p:nvGrpSpPr>
        <p:cNvPr id="1" name=""/>
        <p:cNvGrpSpPr/>
        <p:nvPr/>
      </p:nvGrpSpPr>
      <p:grpSpPr>
        <a:xfrm>
          <a:off x="0" y="0"/>
          <a:ext cx="0" cy="0"/>
          <a:chOff x="0" y="0"/>
          <a:chExt cx="0" cy="0"/>
        </a:xfrm>
      </p:grpSpPr>
      <p:sp>
        <p:nvSpPr>
          <p:cNvPr id="167" name="Shape 167"/>
          <p:cNvSpPr>
            <a:spLocks noGrp="1"/>
          </p:cNvSpPr>
          <p:nvPr>
            <p:ph type="pic" sz="quarter" idx="13"/>
          </p:nvPr>
        </p:nvSpPr>
        <p:spPr>
          <a:xfrm>
            <a:off x="12513468" y="6983015"/>
            <a:ext cx="7500939" cy="5482829"/>
          </a:xfrm>
          <a:prstGeom prst="rect">
            <a:avLst/>
          </a:prstGeom>
        </p:spPr>
        <p:txBody>
          <a:bodyPr lIns="91439" tIns="45719" rIns="91439" bIns="45719">
            <a:noAutofit/>
          </a:bodyPr>
          <a:lstStyle/>
          <a:p>
            <a:endParaRPr/>
          </a:p>
        </p:txBody>
      </p:sp>
      <p:sp>
        <p:nvSpPr>
          <p:cNvPr id="168" name="Shape 168"/>
          <p:cNvSpPr>
            <a:spLocks noGrp="1"/>
          </p:cNvSpPr>
          <p:nvPr>
            <p:ph type="pic" sz="quarter" idx="14"/>
          </p:nvPr>
        </p:nvSpPr>
        <p:spPr>
          <a:xfrm>
            <a:off x="12513468" y="892968"/>
            <a:ext cx="7500939" cy="5482829"/>
          </a:xfrm>
          <a:prstGeom prst="rect">
            <a:avLst/>
          </a:prstGeom>
        </p:spPr>
        <p:txBody>
          <a:bodyPr lIns="91439" tIns="45719" rIns="91439" bIns="45719">
            <a:noAutofit/>
          </a:bodyPr>
          <a:lstStyle/>
          <a:p>
            <a:endParaRPr/>
          </a:p>
        </p:txBody>
      </p:sp>
      <p:sp>
        <p:nvSpPr>
          <p:cNvPr id="169" name="Shape 169"/>
          <p:cNvSpPr>
            <a:spLocks noGrp="1"/>
          </p:cNvSpPr>
          <p:nvPr>
            <p:ph type="pic" sz="half" idx="15"/>
          </p:nvPr>
        </p:nvSpPr>
        <p:spPr>
          <a:xfrm>
            <a:off x="4387453" y="892968"/>
            <a:ext cx="7500938" cy="11572876"/>
          </a:xfrm>
          <a:prstGeom prst="rect">
            <a:avLst/>
          </a:prstGeom>
        </p:spPr>
        <p:txBody>
          <a:bodyPr lIns="91439" tIns="45719" rIns="91439" bIns="45719">
            <a:noAutofit/>
          </a:bodyPr>
          <a:lstStyle/>
          <a:p>
            <a:endParaRPr/>
          </a:p>
        </p:txBody>
      </p:sp>
      <p:sp>
        <p:nvSpPr>
          <p:cNvPr id="170" name="Shape 170"/>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171"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172" name="Shape 17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73" name="Shape 173"/>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itation">
    <p:bg>
      <p:bgPr>
        <a:solidFill>
          <a:srgbClr val="03002E"/>
        </a:solidFill>
        <a:effectLst/>
      </p:bgPr>
    </p:bg>
    <p:spTree>
      <p:nvGrpSpPr>
        <p:cNvPr id="1" name=""/>
        <p:cNvGrpSpPr/>
        <p:nvPr/>
      </p:nvGrpSpPr>
      <p:grpSpPr>
        <a:xfrm>
          <a:off x="0" y="0"/>
          <a:ext cx="0" cy="0"/>
          <a:chOff x="0" y="0"/>
          <a:chExt cx="0" cy="0"/>
        </a:xfrm>
      </p:grpSpPr>
      <p:sp>
        <p:nvSpPr>
          <p:cNvPr id="180" name="Shape 180"/>
          <p:cNvSpPr>
            <a:spLocks noGrp="1"/>
          </p:cNvSpPr>
          <p:nvPr>
            <p:ph type="body" sz="quarter" idx="13"/>
          </p:nvPr>
        </p:nvSpPr>
        <p:spPr>
          <a:xfrm>
            <a:off x="4833937" y="8947546"/>
            <a:ext cx="14716126" cy="660798"/>
          </a:xfrm>
          <a:prstGeom prst="rect">
            <a:avLst/>
          </a:prstGeom>
        </p:spPr>
        <p:txBody>
          <a:bodyPr>
            <a:spAutoFit/>
          </a:bodyPr>
          <a:lstStyle>
            <a:lvl1pPr algn="ctr">
              <a:spcBef>
                <a:spcPts val="0"/>
              </a:spcBef>
              <a:defRPr sz="3200" i="1">
                <a:latin typeface="Helvetica Light"/>
                <a:ea typeface="Helvetica Light"/>
                <a:cs typeface="Helvetica Light"/>
                <a:sym typeface="Helvetica Light"/>
              </a:defRPr>
            </a:lvl1pPr>
          </a:lstStyle>
          <a:p>
            <a:r>
              <a:t>-Gilles Allain</a:t>
            </a:r>
          </a:p>
        </p:txBody>
      </p:sp>
      <p:sp>
        <p:nvSpPr>
          <p:cNvPr id="181" name="Shape 181"/>
          <p:cNvSpPr>
            <a:spLocks noGrp="1"/>
          </p:cNvSpPr>
          <p:nvPr>
            <p:ph type="body" sz="quarter" idx="14"/>
          </p:nvPr>
        </p:nvSpPr>
        <p:spPr>
          <a:xfrm>
            <a:off x="4833937" y="6000353"/>
            <a:ext cx="14716126" cy="965201"/>
          </a:xfrm>
          <a:prstGeom prst="rect">
            <a:avLst/>
          </a:prstGeom>
        </p:spPr>
        <p:txBody>
          <a:bodyPr anchor="ctr">
            <a:spAutoFit/>
          </a:bodyPr>
          <a:lstStyle>
            <a:lvl1pPr algn="ctr">
              <a:spcBef>
                <a:spcPts val="0"/>
              </a:spcBef>
              <a:defRPr sz="5200">
                <a:latin typeface="Helvetica Light"/>
                <a:ea typeface="Helvetica Light"/>
                <a:cs typeface="Helvetica Light"/>
                <a:sym typeface="Helvetica Light"/>
              </a:defRPr>
            </a:lvl1pPr>
          </a:lstStyle>
          <a:p>
            <a:r>
              <a:t>« Saisissez une citation ici. » </a:t>
            </a:r>
          </a:p>
        </p:txBody>
      </p:sp>
      <p:sp>
        <p:nvSpPr>
          <p:cNvPr id="182" name="Shape 182"/>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183"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184" name="Shape 184"/>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85" name="Shape 185"/>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Vierge">
    <p:bg>
      <p:bgPr>
        <a:gradFill flip="none" rotWithShape="1">
          <a:gsLst>
            <a:gs pos="0">
              <a:srgbClr val="F2D279"/>
            </a:gs>
            <a:gs pos="100000">
              <a:srgbClr val="F2D279"/>
            </a:gs>
          </a:gsLst>
          <a:lin ang="16200000" scaled="0"/>
        </a:gradFill>
        <a:effectLst/>
      </p:bgPr>
    </p:bg>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Vierge copie">
    <p:bg>
      <p:bgPr>
        <a:gradFill flip="none" rotWithShape="1">
          <a:gsLst>
            <a:gs pos="0">
              <a:srgbClr val="F2D279"/>
            </a:gs>
            <a:gs pos="100000">
              <a:srgbClr val="EDAF1F"/>
            </a:gs>
          </a:gsLst>
          <a:lin ang="16200000" scaled="0"/>
        </a:gradFill>
        <a:effectLst/>
      </p:bgPr>
    </p:bg>
    <p:spTree>
      <p:nvGrpSpPr>
        <p:cNvPr id="1" name=""/>
        <p:cNvGrpSpPr/>
        <p:nvPr/>
      </p:nvGrpSpPr>
      <p:grpSpPr>
        <a:xfrm>
          <a:off x="0" y="0"/>
          <a:ext cx="0" cy="0"/>
          <a:chOff x="0" y="0"/>
          <a:chExt cx="0" cy="0"/>
        </a:xfrm>
      </p:grpSpPr>
      <p:sp>
        <p:nvSpPr>
          <p:cNvPr id="207" name="Shape 207"/>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208" name="logo-texte-devoxx-france-400.png"/>
          <p:cNvPicPr>
            <a:picLocks noChangeAspect="1"/>
          </p:cNvPicPr>
          <p:nvPr/>
        </p:nvPicPr>
        <p:blipFill>
          <a:blip r:embed="rId3" cstate="print">
            <a:extLst/>
          </a:blip>
          <a:stretch>
            <a:fillRect/>
          </a:stretch>
        </p:blipFill>
        <p:spPr>
          <a:xfrm>
            <a:off x="5314956" y="6015562"/>
            <a:ext cx="13754088" cy="1684876"/>
          </a:xfrm>
          <a:prstGeom prst="rect">
            <a:avLst/>
          </a:prstGeom>
          <a:ln w="12700">
            <a:miter lim="400000"/>
          </a:ln>
        </p:spPr>
      </p:pic>
      <p:sp>
        <p:nvSpPr>
          <p:cNvPr id="209" name="Shape 20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10" name="Shape 210"/>
          <p:cNvSpPr>
            <a:spLocks noGrp="1"/>
          </p:cNvSpPr>
          <p:nvPr>
            <p:ph type="sldNum" sz="quarter" idx="2"/>
          </p:nvPr>
        </p:nvSpPr>
        <p:spPr>
          <a:prstGeom prst="rect">
            <a:avLst/>
          </a:prstGeom>
        </p:spPr>
        <p:txBody>
          <a:bodyPr/>
          <a:lstStyle/>
          <a:p>
            <a:fld id="{86CB4B4D-7CA3-9044-876B-883B54F8677D}" type="slidenum">
              <a:rPr/>
              <a:pPr/>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839841" y="136442"/>
            <a:ext cx="19140714" cy="22039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rPr dirty="0"/>
              <a:t>Texte du titre</a:t>
            </a:r>
          </a:p>
        </p:txBody>
      </p:sp>
      <p:sp>
        <p:nvSpPr>
          <p:cNvPr id="3" name="Shape 3"/>
          <p:cNvSpPr>
            <a:spLocks/>
          </p:cNvSpPr>
          <p:nvPr/>
        </p:nvSpPr>
        <p:spPr>
          <a:xfrm>
            <a:off x="-4949" y="12917434"/>
            <a:ext cx="24393896" cy="848168"/>
          </a:xfrm>
          <a:prstGeom prst="rect">
            <a:avLst/>
          </a:prstGeom>
          <a:blipFill rotWithShape="1">
            <a:blip r:embed="rId15" cstate="print"/>
            <a:stretch>
              <a:fillRect/>
            </a:stretch>
          </a:blipFill>
          <a:ln w="12700">
            <a:miter lim="400000"/>
          </a:ln>
        </p:spPr>
        <p:txBody>
          <a:bodyPr lIns="71437" tIns="71437" rIns="71437" bIns="71437" anchor="ctr"/>
          <a:lstStyle/>
          <a:p>
            <a:pPr>
              <a:defRPr sz="3600"/>
            </a:pPr>
            <a:endParaRPr/>
          </a:p>
        </p:txBody>
      </p:sp>
      <p:pic>
        <p:nvPicPr>
          <p:cNvPr id="4" name="logo-texte-devoxx-france-400.png"/>
          <p:cNvPicPr>
            <a:picLocks noChangeAspect="1"/>
          </p:cNvPicPr>
          <p:nvPr/>
        </p:nvPicPr>
        <p:blipFill>
          <a:blip r:embed="rId16" cstate="print">
            <a:extLst/>
          </a:blip>
          <a:stretch>
            <a:fillRect/>
          </a:stretch>
        </p:blipFill>
        <p:spPr>
          <a:xfrm>
            <a:off x="18445398" y="12975966"/>
            <a:ext cx="5968195" cy="731104"/>
          </a:xfrm>
          <a:prstGeom prst="rect">
            <a:avLst/>
          </a:prstGeom>
          <a:ln w="12700">
            <a:miter lim="400000"/>
          </a:ln>
        </p:spPr>
      </p:pic>
      <p:sp>
        <p:nvSpPr>
          <p:cNvPr id="5" name="Shape 5"/>
          <p:cNvSpPr>
            <a:spLocks noGrp="1"/>
          </p:cNvSpPr>
          <p:nvPr>
            <p:ph type="sldNum" sz="quarter" idx="2"/>
          </p:nvPr>
        </p:nvSpPr>
        <p:spPr>
          <a:xfrm>
            <a:off x="11955943" y="13019484"/>
            <a:ext cx="454255"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Regular"/>
              </a:defRPr>
            </a:lvl1pPr>
          </a:lstStyle>
          <a:p>
            <a:fld id="{86CB4B4D-7CA3-9044-876B-883B54F8677D}" type="slidenum">
              <a:rPr/>
              <a:pPr/>
              <a:t>‹N°›</a:t>
            </a:fld>
            <a:endParaRPr/>
          </a:p>
        </p:txBody>
      </p:sp>
      <p:sp>
        <p:nvSpPr>
          <p:cNvPr id="6" name="Shape 6"/>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 name="Shape 7"/>
          <p:cNvSpPr>
            <a:spLocks noGrp="1"/>
          </p:cNvSpPr>
          <p:nvPr>
            <p:ph type="body" idx="1"/>
          </p:nvPr>
        </p:nvSpPr>
        <p:spPr>
          <a:xfrm>
            <a:off x="2839841" y="2941773"/>
            <a:ext cx="19140714" cy="960634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ormAutofit/>
          </a:bodyPr>
          <a:lstStyle/>
          <a:p>
            <a:r>
              <a:t>Texte niveau 1</a:t>
            </a:r>
          </a:p>
          <a:p>
            <a:pPr lvl="1"/>
            <a:r>
              <a:t>Texte niveau 2</a:t>
            </a:r>
          </a:p>
          <a:p>
            <a:pPr lvl="2"/>
            <a:r>
              <a:t>Texte niveau 3</a:t>
            </a:r>
          </a:p>
          <a:p>
            <a:pPr lvl="3"/>
            <a:r>
              <a:t>Texte niveau 4</a:t>
            </a:r>
          </a:p>
          <a:p>
            <a:pPr lvl="4"/>
            <a:r>
              <a:t>Texte niveau 5</a:t>
            </a:r>
          </a:p>
        </p:txBody>
      </p:sp>
      <p:sp>
        <p:nvSpPr>
          <p:cNvPr id="8" name="Shape 8"/>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endParaRPr/>
          </a:p>
        </p:txBody>
      </p:sp>
    </p:spTree>
  </p:cSld>
  <p:clrMap bg1="dk1" tx1="lt1" bg2="dk2" tx2="lt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 id="2147483656" r:id="rId5"/>
    <p:sldLayoutId id="2147483662" r:id="rId6"/>
    <p:sldLayoutId id="2147483663" r:id="rId7"/>
    <p:sldLayoutId id="2147483665" r:id="rId8"/>
    <p:sldLayoutId id="2147483666" r:id="rId9"/>
    <p:sldLayoutId id="2147483667" r:id="rId10"/>
    <p:sldLayoutId id="2147483668" r:id="rId11"/>
    <p:sldLayoutId id="2147483669" r:id="rId12"/>
    <p:sldLayoutId id="2147483670" r:id="rId13"/>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9pPr>
    </p:titleStyle>
    <p:body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8.tiff"/><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tiff"/><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3" Type="http://schemas.openxmlformats.org/officeDocument/2006/relationships/image" Target="../media/image58.tiff"/><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3.tiff"/><Relationship Id="rId5" Type="http://schemas.openxmlformats.org/officeDocument/2006/relationships/image" Target="../media/image60.tiff"/><Relationship Id="rId4" Type="http://schemas.openxmlformats.org/officeDocument/2006/relationships/image" Target="../media/image62.jpeg"/></Relationships>
</file>

<file path=ppt/slides/_rels/slide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58.tiff"/><Relationship Id="rId4" Type="http://schemas.openxmlformats.org/officeDocument/2006/relationships/image" Target="../media/image60.tiff"/></Relationships>
</file>

<file path=ppt/slides/_rels/slide1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tiff"/><Relationship Id="rId1" Type="http://schemas.openxmlformats.org/officeDocument/2006/relationships/slideLayout" Target="../slideLayouts/slideLayout12.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image" Target="../media/image66.jpeg"/></Relationships>
</file>

<file path=ppt/slides/_rels/slide1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67.tiff"/><Relationship Id="rId5" Type="http://schemas.openxmlformats.org/officeDocument/2006/relationships/image" Target="../media/image66.jpeg"/><Relationship Id="rId4" Type="http://schemas.openxmlformats.org/officeDocument/2006/relationships/image" Target="../media/image65.tiff"/></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73.tif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70.tiff"/></Relationships>
</file>

<file path=ppt/slides/_rels/slide2.xml.rels><?xml version="1.0" encoding="UTF-8" standalone="yes"?>
<Relationships xmlns="http://schemas.openxmlformats.org/package/2006/relationships"><Relationship Id="rId3" Type="http://schemas.openxmlformats.org/officeDocument/2006/relationships/hyperlink" Target="http://www.mon-poeme.fr/proverbes-chinois/" TargetMode="External"/><Relationship Id="rId2" Type="http://schemas.openxmlformats.org/officeDocument/2006/relationships/image" Target="../media/image9.jpe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image" Target="../media/image74.tiff"/><Relationship Id="rId7" Type="http://schemas.openxmlformats.org/officeDocument/2006/relationships/image" Target="../media/image78.tiff"/><Relationship Id="rId12"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7.tiff"/><Relationship Id="rId11" Type="http://schemas.openxmlformats.org/officeDocument/2006/relationships/image" Target="../media/image82.tiff"/><Relationship Id="rId5" Type="http://schemas.openxmlformats.org/officeDocument/2006/relationships/image" Target="../media/image76.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s>
</file>

<file path=ppt/slides/_rels/slide22.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tiff"/><Relationship Id="rId7"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86.tiff"/><Relationship Id="rId5" Type="http://schemas.openxmlformats.org/officeDocument/2006/relationships/image" Target="../media/image85.tiff"/><Relationship Id="rId4" Type="http://schemas.openxmlformats.org/officeDocument/2006/relationships/image" Target="../media/image84.tiff"/><Relationship Id="rId9" Type="http://schemas.openxmlformats.org/officeDocument/2006/relationships/image" Target="../media/image51.jpeg"/></Relationships>
</file>

<file path=ppt/slides/_rels/slide2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9.tiff"/><Relationship Id="rId7"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79.tiff"/><Relationship Id="rId5" Type="http://schemas.openxmlformats.org/officeDocument/2006/relationships/image" Target="../media/image78.tiff"/><Relationship Id="rId4" Type="http://schemas.openxmlformats.org/officeDocument/2006/relationships/image" Target="../media/image90.tiff"/></Relationships>
</file>

<file path=ppt/slides/_rels/slide24.xml.rels><?xml version="1.0" encoding="UTF-8" standalone="yes"?>
<Relationships xmlns="http://schemas.openxmlformats.org/package/2006/relationships"><Relationship Id="rId8" Type="http://schemas.openxmlformats.org/officeDocument/2006/relationships/image" Target="../media/image94.tiff"/><Relationship Id="rId3" Type="http://schemas.openxmlformats.org/officeDocument/2006/relationships/image" Target="../media/image87.png"/><Relationship Id="rId7" Type="http://schemas.openxmlformats.org/officeDocument/2006/relationships/image" Target="../media/image93.tiff"/><Relationship Id="rId12"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92.tiff"/><Relationship Id="rId11" Type="http://schemas.openxmlformats.org/officeDocument/2006/relationships/image" Target="../media/image97.tiff"/><Relationship Id="rId5" Type="http://schemas.openxmlformats.org/officeDocument/2006/relationships/image" Target="../media/image91.tiff"/><Relationship Id="rId10" Type="http://schemas.openxmlformats.org/officeDocument/2006/relationships/image" Target="../media/image96.tiff"/><Relationship Id="rId4" Type="http://schemas.openxmlformats.org/officeDocument/2006/relationships/image" Target="../media/image88.emf"/><Relationship Id="rId9" Type="http://schemas.openxmlformats.org/officeDocument/2006/relationships/image" Target="../media/image95.tiff"/></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98.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93.tiff"/><Relationship Id="rId3" Type="http://schemas.openxmlformats.org/officeDocument/2006/relationships/image" Target="../media/image87.png"/><Relationship Id="rId7" Type="http://schemas.openxmlformats.org/officeDocument/2006/relationships/image" Target="../media/image92.tiff"/><Relationship Id="rId12"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91.tiff"/><Relationship Id="rId11" Type="http://schemas.openxmlformats.org/officeDocument/2006/relationships/image" Target="../media/image100.tiff"/><Relationship Id="rId5" Type="http://schemas.openxmlformats.org/officeDocument/2006/relationships/image" Target="../media/image95.tiff"/><Relationship Id="rId10" Type="http://schemas.openxmlformats.org/officeDocument/2006/relationships/image" Target="../media/image99.tiff"/><Relationship Id="rId4" Type="http://schemas.openxmlformats.org/officeDocument/2006/relationships/image" Target="../media/image88.emf"/><Relationship Id="rId9" Type="http://schemas.openxmlformats.org/officeDocument/2006/relationships/image" Target="../media/image94.tiff"/></Relationships>
</file>

<file path=ppt/slides/_rels/slide2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jpeg"/><Relationship Id="rId2"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jpeg"/><Relationship Id="rId9" Type="http://schemas.openxmlformats.org/officeDocument/2006/relationships/image" Target="../media/image51.jpe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111.gif"/><Relationship Id="rId5" Type="http://schemas.openxmlformats.org/officeDocument/2006/relationships/image" Target="../media/image110.png"/><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8" Type="http://schemas.openxmlformats.org/officeDocument/2006/relationships/image" Target="../media/image117.tiff"/><Relationship Id="rId13" Type="http://schemas.openxmlformats.org/officeDocument/2006/relationships/image" Target="../media/image120.jpeg"/><Relationship Id="rId3" Type="http://schemas.openxmlformats.org/officeDocument/2006/relationships/image" Target="../media/image51.jpeg"/><Relationship Id="rId7" Type="http://schemas.openxmlformats.org/officeDocument/2006/relationships/image" Target="../media/image116.tiff"/><Relationship Id="rId12" Type="http://schemas.openxmlformats.org/officeDocument/2006/relationships/image" Target="../media/image119.png"/><Relationship Id="rId2" Type="http://schemas.openxmlformats.org/officeDocument/2006/relationships/slideLayout" Target="../slideLayouts/slideLayout13.xml"/><Relationship Id="rId16" Type="http://schemas.openxmlformats.org/officeDocument/2006/relationships/image" Target="../media/image106.png"/><Relationship Id="rId1" Type="http://schemas.openxmlformats.org/officeDocument/2006/relationships/tags" Target="../tags/tag4.xml"/><Relationship Id="rId6" Type="http://schemas.openxmlformats.org/officeDocument/2006/relationships/image" Target="../media/image115.tiff"/><Relationship Id="rId11" Type="http://schemas.openxmlformats.org/officeDocument/2006/relationships/image" Target="../media/image118.png"/><Relationship Id="rId5" Type="http://schemas.openxmlformats.org/officeDocument/2006/relationships/image" Target="../media/image114.tiff"/><Relationship Id="rId15" Type="http://schemas.openxmlformats.org/officeDocument/2006/relationships/image" Target="../media/image122.png"/><Relationship Id="rId10" Type="http://schemas.openxmlformats.org/officeDocument/2006/relationships/image" Target="../media/image109.png"/><Relationship Id="rId4" Type="http://schemas.openxmlformats.org/officeDocument/2006/relationships/image" Target="../media/image113.jpeg"/><Relationship Id="rId9" Type="http://schemas.openxmlformats.org/officeDocument/2006/relationships/image" Target="../media/image108.png"/><Relationship Id="rId14" Type="http://schemas.openxmlformats.org/officeDocument/2006/relationships/image" Target="../media/image121.png"/></Relationships>
</file>

<file path=ppt/slides/_rels/slide3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jpeg"/><Relationship Id="rId7" Type="http://schemas.openxmlformats.org/officeDocument/2006/relationships/image" Target="../media/image126.png"/><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125.png"/><Relationship Id="rId5" Type="http://schemas.openxmlformats.org/officeDocument/2006/relationships/image" Target="../media/image107.jpeg"/><Relationship Id="rId4" Type="http://schemas.openxmlformats.org/officeDocument/2006/relationships/image" Target="../media/image124.png"/><Relationship Id="rId9"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13.xml"/><Relationship Id="rId1" Type="http://schemas.openxmlformats.org/officeDocument/2006/relationships/tags" Target="../tags/tag6.xml"/><Relationship Id="rId6" Type="http://schemas.openxmlformats.org/officeDocument/2006/relationships/image" Target="../media/image51.jpeg"/><Relationship Id="rId5" Type="http://schemas.openxmlformats.org/officeDocument/2006/relationships/image" Target="../media/image130.png"/><Relationship Id="rId4" Type="http://schemas.openxmlformats.org/officeDocument/2006/relationships/image" Target="../media/image1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13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www.fontsquirrel.com/fonts/open-sans" TargetMode="External"/><Relationship Id="rId2" Type="http://schemas.openxmlformats.org/officeDocument/2006/relationships/hyperlink" Target="https://www.fontsquirrel.com/fonts/montserra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14.emf"/><Relationship Id="rId5" Type="http://schemas.openxmlformats.org/officeDocument/2006/relationships/image" Target="../media/image13.emf"/><Relationship Id="rId10" Type="http://schemas.openxmlformats.org/officeDocument/2006/relationships/image" Target="../media/image8.png"/><Relationship Id="rId4" Type="http://schemas.openxmlformats.org/officeDocument/2006/relationships/image" Target="../media/image12.emf"/><Relationship Id="rId9" Type="http://schemas.openxmlformats.org/officeDocument/2006/relationships/image" Target="../media/image17.emf"/></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notesSlide" Target="../notesSlides/notesSlide1.xml"/><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2" Type="http://schemas.openxmlformats.org/officeDocument/2006/relationships/slideLayout" Target="../slideLayouts/slideLayout12.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tags" Target="../tags/tag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5" Type="http://schemas.openxmlformats.org/officeDocument/2006/relationships/image" Target="../media/image19.png"/><Relationship Id="rId15" Type="http://schemas.openxmlformats.org/officeDocument/2006/relationships/image" Target="../media/image29.gif"/><Relationship Id="rId23" Type="http://schemas.openxmlformats.org/officeDocument/2006/relationships/image" Target="../media/image37.png"/><Relationship Id="rId28" Type="http://schemas.openxmlformats.org/officeDocument/2006/relationships/image" Target="../media/image42.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50.jpeg"/></Relationships>
</file>

<file path=ppt/slides/_rels/slide8.xml.rels><?xml version="1.0" encoding="UTF-8" standalone="yes"?>
<Relationships xmlns="http://schemas.openxmlformats.org/package/2006/relationships"><Relationship Id="rId3" Type="http://schemas.openxmlformats.org/officeDocument/2006/relationships/hyperlink" Target="http://www.mon-poeme.fr/proverbes-chinois/" TargetMode="External"/><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sldNum" sz="quarter" idx="2"/>
          </p:nvPr>
        </p:nvSpPr>
        <p:spPr>
          <a:xfrm>
            <a:off x="12052057" y="13019484"/>
            <a:ext cx="262027"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1</a:t>
            </a:fld>
            <a:endParaRPr/>
          </a:p>
        </p:txBody>
      </p:sp>
      <p:pic>
        <p:nvPicPr>
          <p:cNvPr id="11" name="Picture 6" descr="Afficher l'image d'origine"/>
          <p:cNvPicPr>
            <a:picLocks noChangeAspect="1" noChangeArrowheads="1"/>
          </p:cNvPicPr>
          <p:nvPr/>
        </p:nvPicPr>
        <p:blipFill>
          <a:blip r:embed="rId2" cstate="print"/>
          <a:srcRect/>
          <a:stretch>
            <a:fillRect/>
          </a:stretch>
        </p:blipFill>
        <p:spPr bwMode="auto">
          <a:xfrm>
            <a:off x="1822848" y="2835344"/>
            <a:ext cx="9505056" cy="7623056"/>
          </a:xfrm>
          <a:prstGeom prst="rect">
            <a:avLst/>
          </a:prstGeom>
          <a:noFill/>
        </p:spPr>
      </p:pic>
      <p:sp>
        <p:nvSpPr>
          <p:cNvPr id="12" name="Rectangle 11"/>
          <p:cNvSpPr/>
          <p:nvPr/>
        </p:nvSpPr>
        <p:spPr>
          <a:xfrm>
            <a:off x="11327904" y="3337728"/>
            <a:ext cx="12192000" cy="6832640"/>
          </a:xfrm>
          <a:prstGeom prst="rect">
            <a:avLst/>
          </a:prstGeom>
        </p:spPr>
        <p:txBody>
          <a:bodyPr lIns="182880" tIns="91440" rIns="182880" bIns="91440">
            <a:spAutoFit/>
          </a:bodyPr>
          <a:lstStyle/>
          <a:p>
            <a:pPr algn="ctr"/>
            <a:r>
              <a:rPr lang="en-US" sz="14400" b="1" dirty="0" smtClean="0">
                <a:solidFill>
                  <a:schemeClr val="tx1"/>
                </a:solidFill>
                <a:latin typeface="Baskerville Old Face" pitchFamily="18" charset="0"/>
              </a:rPr>
              <a:t>BIG BINOUZE </a:t>
            </a:r>
          </a:p>
          <a:p>
            <a:pPr algn="ctr"/>
            <a:r>
              <a:rPr lang="en-US" sz="7200" dirty="0" smtClean="0">
                <a:solidFill>
                  <a:schemeClr val="tx1"/>
                </a:solidFill>
                <a:latin typeface="Baskerville Old Face" pitchFamily="18" charset="0"/>
              </a:rPr>
              <a:t>DE LA RECOLTE A LA PRODUCTION</a:t>
            </a:r>
            <a:endParaRPr lang="fr-FR" sz="7200" dirty="0">
              <a:solidFill>
                <a:schemeClr val="tx1"/>
              </a:solidFill>
              <a:latin typeface="Baskerville Old Face" pitchFamily="18" charset="0"/>
            </a:endParaRPr>
          </a:p>
        </p:txBody>
      </p:sp>
      <p:pic>
        <p:nvPicPr>
          <p:cNvPr id="7" name="Picture 2" descr="Résultat de recherche d'images pour &quot;logo sg transparent&quot;"/>
          <p:cNvPicPr>
            <a:picLocks noChangeAspect="1" noChangeArrowheads="1"/>
          </p:cNvPicPr>
          <p:nvPr/>
        </p:nvPicPr>
        <p:blipFill>
          <a:blip r:embed="rId3" cstate="print"/>
          <a:srcRect/>
          <a:stretch>
            <a:fillRect/>
          </a:stretch>
        </p:blipFill>
        <p:spPr bwMode="auto">
          <a:xfrm>
            <a:off x="8606280" y="11062542"/>
            <a:ext cx="7415608" cy="1507435"/>
          </a:xfrm>
          <a:prstGeom prst="rect">
            <a:avLst/>
          </a:prstGeom>
          <a:noFill/>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1" y="-21020"/>
            <a:ext cx="24373674" cy="13726512"/>
          </a:xfrm>
          <a:prstGeom prst="rect">
            <a:avLst/>
          </a:prstGeom>
        </p:spPr>
      </p:pic>
    </p:spTree>
    <p:extLst>
      <p:ext uri="{BB962C8B-B14F-4D97-AF65-F5344CB8AC3E}">
        <p14:creationId xmlns:p14="http://schemas.microsoft.com/office/powerpoint/2010/main" xmlns="" val="1285934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84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xmlns=""/>
              </a:ext>
            </a:extLst>
          </a:blip>
          <a:srcRect l="-172" t="-7680"/>
          <a:stretch/>
        </p:blipFill>
        <p:spPr>
          <a:xfrm>
            <a:off x="-1" y="-1030014"/>
            <a:ext cx="24373494" cy="14735504"/>
          </a:xfrm>
          <a:prstGeom prst="rect">
            <a:avLst/>
          </a:prstGeom>
        </p:spPr>
      </p:pic>
      <p:pic>
        <p:nvPicPr>
          <p:cNvPr id="1026" name="Picture 2" descr="See original imag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rot="20600460">
            <a:off x="632790" y="1262772"/>
            <a:ext cx="11906156" cy="665192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5" cstate="print"/>
          <a:stretch>
            <a:fillRect/>
          </a:stretch>
        </p:blipFill>
        <p:spPr>
          <a:xfrm rot="1176835">
            <a:off x="12835664" y="2227860"/>
            <a:ext cx="10738444" cy="8265348"/>
          </a:xfrm>
          <a:prstGeom prst="rect">
            <a:avLst/>
          </a:prstGeom>
        </p:spPr>
      </p:pic>
    </p:spTree>
    <p:extLst>
      <p:ext uri="{BB962C8B-B14F-4D97-AF65-F5344CB8AC3E}">
        <p14:creationId xmlns:p14="http://schemas.microsoft.com/office/powerpoint/2010/main" xmlns="" val="140010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cstate="print"/>
          <a:stretch>
            <a:fillRect/>
          </a:stretch>
        </p:blipFill>
        <p:spPr>
          <a:xfrm>
            <a:off x="0" y="0"/>
            <a:ext cx="24384000" cy="13716000"/>
          </a:xfrm>
          <a:prstGeom prst="rect">
            <a:avLst/>
          </a:prstGeom>
        </p:spPr>
      </p:pic>
    </p:spTree>
    <p:extLst>
      <p:ext uri="{BB962C8B-B14F-4D97-AF65-F5344CB8AC3E}">
        <p14:creationId xmlns:p14="http://schemas.microsoft.com/office/powerpoint/2010/main" xmlns="" val="231446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8752" y="4409728"/>
            <a:ext cx="21746416" cy="3508653"/>
          </a:xfrm>
          <a:prstGeom prst="rect">
            <a:avLst/>
          </a:prstGeom>
        </p:spPr>
        <p:txBody>
          <a:bodyPr wrap="square" lIns="182880" tIns="91440" rIns="182880" bIns="91440">
            <a:spAutoFit/>
          </a:bodyPr>
          <a:lstStyle/>
          <a:p>
            <a:pPr algn="ctr"/>
            <a:r>
              <a:rPr lang="en-US" sz="14400" b="1" dirty="0" smtClean="0">
                <a:solidFill>
                  <a:schemeClr val="tx1"/>
                </a:solidFill>
                <a:latin typeface="Baskerville Old Face" pitchFamily="18" charset="0"/>
              </a:rPr>
              <a:t>CHAPITRE 2</a:t>
            </a:r>
          </a:p>
          <a:p>
            <a:pPr marL="1028700" indent="-1028700"/>
            <a:r>
              <a:rPr lang="fr-FR" sz="7200" dirty="0" smtClean="0">
                <a:latin typeface="Baskerville Old Face" pitchFamily="18" charset="0"/>
              </a:rPr>
              <a:t> « Monsieur ? Comment ça marche ? »</a:t>
            </a:r>
          </a:p>
        </p:txBody>
      </p:sp>
      <p:pic>
        <p:nvPicPr>
          <p:cNvPr id="6" name="Picture 2" descr="Résultat de recherche d'images pour &quot;logo sg transparent&quot;"/>
          <p:cNvPicPr>
            <a:picLocks noChangeAspect="1" noChangeArrowheads="1"/>
          </p:cNvPicPr>
          <p:nvPr/>
        </p:nvPicPr>
        <p:blipFill>
          <a:blip r:embed="rId2" cstate="print"/>
          <a:srcRect/>
          <a:stretch>
            <a:fillRect/>
          </a:stretch>
        </p:blipFill>
        <p:spPr bwMode="auto">
          <a:xfrm>
            <a:off x="16968392" y="11062542"/>
            <a:ext cx="7415608" cy="1507435"/>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cstate="print">
            <a:clrChange>
              <a:clrFrom>
                <a:srgbClr val="F2F6F7"/>
              </a:clrFrom>
              <a:clrTo>
                <a:srgbClr val="F2F6F7">
                  <a:alpha val="0"/>
                </a:srgbClr>
              </a:clrTo>
            </a:clrChange>
          </a:blip>
          <a:stretch>
            <a:fillRect/>
          </a:stretch>
        </p:blipFill>
        <p:spPr>
          <a:xfrm>
            <a:off x="15859764" y="9760577"/>
            <a:ext cx="5307832" cy="3548118"/>
          </a:xfrm>
          <a:prstGeom prst="rect">
            <a:avLst/>
          </a:prstGeom>
        </p:spPr>
      </p:pic>
      <p:sp>
        <p:nvSpPr>
          <p:cNvPr id="7" name="Forme libre 6"/>
          <p:cNvSpPr/>
          <p:nvPr/>
        </p:nvSpPr>
        <p:spPr>
          <a:xfrm>
            <a:off x="17160244" y="7133534"/>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8" name="Forme libre 7"/>
          <p:cNvSpPr/>
          <p:nvPr/>
        </p:nvSpPr>
        <p:spPr>
          <a:xfrm>
            <a:off x="17657097" y="3608961"/>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7239133" y="1373278"/>
            <a:ext cx="1827134" cy="1782472"/>
          </a:xfrm>
          <a:prstGeom prst="rect">
            <a:avLst/>
          </a:prstGeom>
        </p:spPr>
      </p:pic>
      <p:pic>
        <p:nvPicPr>
          <p:cNvPr id="9" name="Image 8"/>
          <p:cNvPicPr>
            <a:picLocks noChangeAspect="1"/>
          </p:cNvPicPr>
          <p:nvPr/>
        </p:nvPicPr>
        <p:blipFill>
          <a:blip r:embed="rId5" cstate="print">
            <a:clrChange>
              <a:clrFrom>
                <a:srgbClr val="FFFFFF"/>
              </a:clrFrom>
              <a:clrTo>
                <a:srgbClr val="FFFFFF">
                  <a:alpha val="0"/>
                </a:srgbClr>
              </a:clrTo>
            </a:clrChange>
          </a:blip>
          <a:stretch>
            <a:fillRect/>
          </a:stretch>
        </p:blipFill>
        <p:spPr>
          <a:xfrm>
            <a:off x="16007215" y="4568968"/>
            <a:ext cx="4427470" cy="2756100"/>
          </a:xfrm>
          <a:prstGeom prst="rect">
            <a:avLst/>
          </a:prstGeom>
        </p:spPr>
      </p:pic>
      <p:pic>
        <p:nvPicPr>
          <p:cNvPr id="22530" name="Picture 2" descr="Afficher l'image d'origine"/>
          <p:cNvPicPr>
            <a:picLocks noChangeAspect="1" noChangeArrowheads="1"/>
          </p:cNvPicPr>
          <p:nvPr/>
        </p:nvPicPr>
        <p:blipFill>
          <a:blip r:embed="rId6" cstate="print"/>
          <a:srcRect/>
          <a:stretch>
            <a:fillRect/>
          </a:stretch>
        </p:blipFill>
        <p:spPr bwMode="auto">
          <a:xfrm>
            <a:off x="1017982" y="4698027"/>
            <a:ext cx="8129122" cy="6264378"/>
          </a:xfrm>
          <a:prstGeom prst="rect">
            <a:avLst/>
          </a:prstGeom>
          <a:noFill/>
        </p:spPr>
      </p:pic>
      <p:pic>
        <p:nvPicPr>
          <p:cNvPr id="11" name="Picture 2" descr="Résultat de recherche d'images pour &quot;logo sg transparent&quot;"/>
          <p:cNvPicPr>
            <a:picLocks noChangeAspect="1" noChangeArrowheads="1"/>
          </p:cNvPicPr>
          <p:nvPr/>
        </p:nvPicPr>
        <p:blipFill>
          <a:blip r:embed="rId7" cstate="print"/>
          <a:srcRect/>
          <a:stretch>
            <a:fillRect/>
          </a:stretch>
        </p:blipFill>
        <p:spPr bwMode="auto">
          <a:xfrm>
            <a:off x="1731496" y="11062542"/>
            <a:ext cx="7415608" cy="1507435"/>
          </a:xfrm>
          <a:prstGeom prst="rect">
            <a:avLst/>
          </a:prstGeom>
          <a:noFill/>
        </p:spPr>
      </p:pic>
    </p:spTree>
    <p:extLst>
      <p:ext uri="{BB962C8B-B14F-4D97-AF65-F5344CB8AC3E}">
        <p14:creationId xmlns:p14="http://schemas.microsoft.com/office/powerpoint/2010/main" xmlns="" val="1989296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4518593" y="1713802"/>
            <a:ext cx="4496618" cy="10111288"/>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cstate="print">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3" name="Grouper 9"/>
          <p:cNvGrpSpPr/>
          <p:nvPr/>
        </p:nvGrpSpPr>
        <p:grpSpPr>
          <a:xfrm>
            <a:off x="15461341" y="1713802"/>
            <a:ext cx="4496618" cy="10111288"/>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cstate="print">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331295">
            <a:off x="9315475" y="5300714"/>
            <a:ext cx="4782778" cy="3587084"/>
          </a:xfrm>
          <a:prstGeom prst="rect">
            <a:avLst/>
          </a:prstGeom>
        </p:spPr>
      </p:pic>
      <p:pic>
        <p:nvPicPr>
          <p:cNvPr id="18" name="Picture 2" descr="Résultat de recherche d'images pour &quot;logo sg transparent&quot;"/>
          <p:cNvPicPr>
            <a:picLocks noChangeAspect="1" noChangeArrowheads="1"/>
          </p:cNvPicPr>
          <p:nvPr/>
        </p:nvPicPr>
        <p:blipFill>
          <a:blip r:embed="rId7" cstate="print"/>
          <a:srcRect/>
          <a:stretch>
            <a:fillRect/>
          </a:stretch>
        </p:blipFill>
        <p:spPr bwMode="auto">
          <a:xfrm>
            <a:off x="16983981" y="11323435"/>
            <a:ext cx="7415608" cy="1507435"/>
          </a:xfrm>
          <a:prstGeom prst="rect">
            <a:avLst/>
          </a:prstGeom>
          <a:noFill/>
        </p:spPr>
      </p:pic>
    </p:spTree>
    <p:extLst>
      <p:ext uri="{BB962C8B-B14F-4D97-AF65-F5344CB8AC3E}">
        <p14:creationId xmlns:p14="http://schemas.microsoft.com/office/powerpoint/2010/main" xmlns="" val="2138223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10300922" y="7133534"/>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8" name="Forme libre 7"/>
          <p:cNvSpPr/>
          <p:nvPr/>
        </p:nvSpPr>
        <p:spPr>
          <a:xfrm>
            <a:off x="10797775" y="3608961"/>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11508763" y="1373278"/>
            <a:ext cx="1827134" cy="1782472"/>
          </a:xfrm>
          <a:prstGeom prst="rect">
            <a:avLst/>
          </a:prstGeom>
        </p:spPr>
      </p:pic>
      <p:pic>
        <p:nvPicPr>
          <p:cNvPr id="9" name="Image 8"/>
          <p:cNvPicPr>
            <a:picLocks noChangeAspect="1"/>
          </p:cNvPicPr>
          <p:nvPr/>
        </p:nvPicPr>
        <p:blipFill>
          <a:blip r:embed="rId4" cstate="print">
            <a:clrChange>
              <a:clrFrom>
                <a:srgbClr val="FFFFFF"/>
              </a:clrFrom>
              <a:clrTo>
                <a:srgbClr val="FFFFFF">
                  <a:alpha val="0"/>
                </a:srgbClr>
              </a:clrTo>
            </a:clrChange>
          </a:blip>
          <a:stretch>
            <a:fillRect/>
          </a:stretch>
        </p:blipFill>
        <p:spPr>
          <a:xfrm>
            <a:off x="6921891" y="4568968"/>
            <a:ext cx="4427470" cy="2756100"/>
          </a:xfrm>
          <a:prstGeom prst="rect">
            <a:avLst/>
          </a:prstGeom>
        </p:spPr>
      </p:pic>
      <p:pic>
        <p:nvPicPr>
          <p:cNvPr id="11" name="Image 10"/>
          <p:cNvPicPr>
            <a:picLocks noChangeAspect="1"/>
          </p:cNvPicPr>
          <p:nvPr/>
        </p:nvPicPr>
        <p:blipFill>
          <a:blip r:embed="rId4" cstate="print">
            <a:clrChange>
              <a:clrFrom>
                <a:srgbClr val="FFFFFF"/>
              </a:clrFrom>
              <a:clrTo>
                <a:srgbClr val="FFFFFF">
                  <a:alpha val="0"/>
                </a:srgbClr>
              </a:clrTo>
            </a:clrChange>
          </a:blip>
          <a:stretch>
            <a:fillRect/>
          </a:stretch>
        </p:blipFill>
        <p:spPr>
          <a:xfrm>
            <a:off x="11349359" y="4568968"/>
            <a:ext cx="4427470" cy="2756100"/>
          </a:xfrm>
          <a:prstGeom prst="rect">
            <a:avLst/>
          </a:prstGeom>
        </p:spPr>
      </p:pic>
      <p:pic>
        <p:nvPicPr>
          <p:cNvPr id="13" name="Image 12"/>
          <p:cNvPicPr>
            <a:picLocks noChangeAspect="1"/>
          </p:cNvPicPr>
          <p:nvPr/>
        </p:nvPicPr>
        <p:blipFill>
          <a:blip r:embed="rId5" cstate="print">
            <a:clrChange>
              <a:clrFrom>
                <a:srgbClr val="F2F6F7"/>
              </a:clrFrom>
              <a:clrTo>
                <a:srgbClr val="F2F6F7">
                  <a:alpha val="0"/>
                </a:srgbClr>
              </a:clrTo>
            </a:clrChange>
          </a:blip>
          <a:stretch>
            <a:fillRect/>
          </a:stretch>
        </p:blipFill>
        <p:spPr>
          <a:xfrm>
            <a:off x="9659012" y="9872527"/>
            <a:ext cx="5307832" cy="3548118"/>
          </a:xfrm>
          <a:prstGeom prst="rect">
            <a:avLst/>
          </a:prstGeom>
        </p:spPr>
      </p:pic>
      <p:pic>
        <p:nvPicPr>
          <p:cNvPr id="14" name="Image 13"/>
          <p:cNvPicPr>
            <a:picLocks noChangeAspect="1"/>
          </p:cNvPicPr>
          <p:nvPr/>
        </p:nvPicPr>
        <p:blipFill>
          <a:blip r:embed="rId5" cstate="print">
            <a:clrChange>
              <a:clrFrom>
                <a:srgbClr val="F2F6F7"/>
              </a:clrFrom>
              <a:clrTo>
                <a:srgbClr val="F2F6F7">
                  <a:alpha val="0"/>
                </a:srgbClr>
              </a:clrTo>
            </a:clrChange>
          </a:blip>
          <a:stretch>
            <a:fillRect/>
          </a:stretch>
        </p:blipFill>
        <p:spPr>
          <a:xfrm>
            <a:off x="4829506" y="9883795"/>
            <a:ext cx="5307832" cy="3548118"/>
          </a:xfrm>
          <a:prstGeom prst="rect">
            <a:avLst/>
          </a:prstGeom>
        </p:spPr>
      </p:pic>
      <p:pic>
        <p:nvPicPr>
          <p:cNvPr id="15" name="Image 14"/>
          <p:cNvPicPr>
            <a:picLocks noChangeAspect="1"/>
          </p:cNvPicPr>
          <p:nvPr/>
        </p:nvPicPr>
        <p:blipFill>
          <a:blip r:embed="rId5" cstate="print">
            <a:clrChange>
              <a:clrFrom>
                <a:srgbClr val="F2F6F7"/>
              </a:clrFrom>
              <a:clrTo>
                <a:srgbClr val="F2F6F7">
                  <a:alpha val="0"/>
                </a:srgbClr>
              </a:clrTo>
            </a:clrChange>
          </a:blip>
          <a:stretch>
            <a:fillRect/>
          </a:stretch>
        </p:blipFill>
        <p:spPr>
          <a:xfrm>
            <a:off x="14488518" y="9872527"/>
            <a:ext cx="5307832" cy="3548118"/>
          </a:xfrm>
          <a:prstGeom prst="rect">
            <a:avLst/>
          </a:prstGeom>
        </p:spPr>
      </p:pic>
      <p:pic>
        <p:nvPicPr>
          <p:cNvPr id="18" name="Image 17"/>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9439157" y="1373278"/>
            <a:ext cx="1827134" cy="1782472"/>
          </a:xfrm>
          <a:prstGeom prst="rect">
            <a:avLst/>
          </a:prstGeom>
        </p:spPr>
      </p:pic>
      <p:grpSp>
        <p:nvGrpSpPr>
          <p:cNvPr id="2" name="Grouper 1"/>
          <p:cNvGrpSpPr/>
          <p:nvPr/>
        </p:nvGrpSpPr>
        <p:grpSpPr>
          <a:xfrm>
            <a:off x="0" y="1373279"/>
            <a:ext cx="24625856" cy="12069902"/>
            <a:chOff x="0" y="686639"/>
            <a:chExt cx="12312928" cy="6034951"/>
          </a:xfrm>
        </p:grpSpPr>
        <p:pic>
          <p:nvPicPr>
            <p:cNvPr id="10" name="Image 9"/>
            <p:cNvPicPr>
              <a:picLocks noChangeAspect="1"/>
            </p:cNvPicPr>
            <p:nvPr/>
          </p:nvPicPr>
          <p:blipFill>
            <a:blip r:embed="rId4" cstate="print">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cstate="print">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cstate="print">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cstate="print">
              <a:clrChange>
                <a:clrFrom>
                  <a:srgbClr val="FFFFFF"/>
                </a:clrFrom>
                <a:clrTo>
                  <a:srgbClr val="FFFFFF">
                    <a:alpha val="0"/>
                  </a:srgbClr>
                </a:clrTo>
              </a:clrChange>
            </a:blip>
            <a:stretch>
              <a:fillRect/>
            </a:stretch>
          </p:blipFill>
          <p:spPr>
            <a:xfrm>
              <a:off x="7888414" y="2284484"/>
              <a:ext cx="2213735" cy="1378050"/>
            </a:xfrm>
            <a:prstGeom prst="rect">
              <a:avLst/>
            </a:prstGeom>
          </p:spPr>
        </p:pic>
      </p:grpSp>
      <p:pic>
        <p:nvPicPr>
          <p:cNvPr id="23" name="Picture 2" descr="Résultat de recherche d'images pour &quot;logo sg transparent&quot;"/>
          <p:cNvPicPr>
            <a:picLocks noChangeAspect="1" noChangeArrowheads="1"/>
          </p:cNvPicPr>
          <p:nvPr/>
        </p:nvPicPr>
        <p:blipFill>
          <a:blip r:embed="rId6" cstate="print"/>
          <a:srcRect/>
          <a:stretch>
            <a:fillRect/>
          </a:stretch>
        </p:blipFill>
        <p:spPr bwMode="auto">
          <a:xfrm>
            <a:off x="16968392" y="7953582"/>
            <a:ext cx="7415608" cy="1507435"/>
          </a:xfrm>
          <a:prstGeom prst="rect">
            <a:avLst/>
          </a:prstGeom>
          <a:noFill/>
        </p:spPr>
      </p:pic>
    </p:spTree>
    <p:extLst>
      <p:ext uri="{BB962C8B-B14F-4D97-AF65-F5344CB8AC3E}">
        <p14:creationId xmlns:p14="http://schemas.microsoft.com/office/powerpoint/2010/main" xmlns=""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10939450" y="4466618"/>
            <a:ext cx="2336608" cy="1752456"/>
          </a:xfrm>
          <a:prstGeom prst="rect">
            <a:avLst/>
          </a:prstGeom>
        </p:spPr>
      </p:pic>
      <p:grpSp>
        <p:nvGrpSpPr>
          <p:cNvPr id="3" name="Grouper 16"/>
          <p:cNvGrpSpPr/>
          <p:nvPr/>
        </p:nvGrpSpPr>
        <p:grpSpPr>
          <a:xfrm>
            <a:off x="873395" y="11193163"/>
            <a:ext cx="10023734" cy="1807974"/>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23" name="Rectangle à coins arrondis 22"/>
          <p:cNvSpPr/>
          <p:nvPr/>
        </p:nvSpPr>
        <p:spPr>
          <a:xfrm>
            <a:off x="873395" y="10846657"/>
            <a:ext cx="10023734" cy="2426106"/>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grpSp>
        <p:nvGrpSpPr>
          <p:cNvPr id="4" name="Grouper 41"/>
          <p:cNvGrpSpPr/>
          <p:nvPr/>
        </p:nvGrpSpPr>
        <p:grpSpPr>
          <a:xfrm>
            <a:off x="9088624" y="473746"/>
            <a:ext cx="6049984" cy="3522596"/>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526098" y="370566"/>
                <a:ext cx="612213" cy="597248"/>
              </a:xfrm>
              <a:prstGeom prst="rect">
                <a:avLst/>
              </a:prstGeom>
            </p:spPr>
          </p:pic>
        </p:grpSp>
      </p:grpSp>
      <p:grpSp>
        <p:nvGrpSpPr>
          <p:cNvPr id="6" name="Grouper 23"/>
          <p:cNvGrpSpPr/>
          <p:nvPr/>
        </p:nvGrpSpPr>
        <p:grpSpPr>
          <a:xfrm>
            <a:off x="13546901" y="11187457"/>
            <a:ext cx="10023734" cy="1807974"/>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39" name="Rectangle à coins arrondis 38"/>
          <p:cNvSpPr/>
          <p:nvPr/>
        </p:nvSpPr>
        <p:spPr>
          <a:xfrm>
            <a:off x="13546901" y="10846655"/>
            <a:ext cx="10023734" cy="2426106"/>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9882433" y="6088617"/>
            <a:ext cx="4559122" cy="2564506"/>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9282590" y="8475438"/>
            <a:ext cx="2336608" cy="1752456"/>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12704790" y="8475436"/>
            <a:ext cx="2336608" cy="1752456"/>
          </a:xfrm>
          <a:prstGeom prst="rect">
            <a:avLst/>
          </a:prstGeom>
        </p:spPr>
      </p:pic>
    </p:spTree>
    <p:extLst>
      <p:ext uri="{BB962C8B-B14F-4D97-AF65-F5344CB8AC3E}">
        <p14:creationId xmlns:p14="http://schemas.microsoft.com/office/powerpoint/2010/main" xmlns="" val="384861639"/>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9176851" y="32288"/>
            <a:ext cx="4559122" cy="2182880"/>
          </a:xfrm>
          <a:prstGeom prst="rect">
            <a:avLst/>
          </a:prstGeom>
        </p:spPr>
      </p:pic>
      <p:grpSp>
        <p:nvGrpSpPr>
          <p:cNvPr id="2" name="Grouper 1"/>
          <p:cNvGrpSpPr/>
          <p:nvPr/>
        </p:nvGrpSpPr>
        <p:grpSpPr>
          <a:xfrm>
            <a:off x="1068923" y="2215171"/>
            <a:ext cx="10387490" cy="7954846"/>
            <a:chOff x="534461" y="1107585"/>
            <a:chExt cx="5193745" cy="3977423"/>
          </a:xfrm>
        </p:grpSpPr>
        <p:grpSp>
          <p:nvGrpSpPr>
            <p:cNvPr id="3"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er 2"/>
          <p:cNvGrpSpPr/>
          <p:nvPr/>
        </p:nvGrpSpPr>
        <p:grpSpPr>
          <a:xfrm>
            <a:off x="4760891" y="2215171"/>
            <a:ext cx="6695522" cy="7954846"/>
            <a:chOff x="2380445" y="1107585"/>
            <a:chExt cx="3347761" cy="3977423"/>
          </a:xfrm>
        </p:grpSpPr>
        <p:grpSp>
          <p:nvGrpSpPr>
            <p:cNvPr id="6"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5"/>
          <p:cNvGrpSpPr/>
          <p:nvPr/>
        </p:nvGrpSpPr>
        <p:grpSpPr>
          <a:xfrm>
            <a:off x="8447585" y="2215167"/>
            <a:ext cx="3400022" cy="7954846"/>
            <a:chOff x="4226429" y="1107585"/>
            <a:chExt cx="1700011" cy="3977423"/>
          </a:xfrm>
        </p:grpSpPr>
        <p:grpSp>
          <p:nvGrpSpPr>
            <p:cNvPr id="10"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er 6"/>
          <p:cNvGrpSpPr/>
          <p:nvPr/>
        </p:nvGrpSpPr>
        <p:grpSpPr>
          <a:xfrm>
            <a:off x="11456411" y="2215168"/>
            <a:ext cx="4088438" cy="7954848"/>
            <a:chOff x="5728205" y="1107584"/>
            <a:chExt cx="2044219" cy="3977424"/>
          </a:xfrm>
        </p:grpSpPr>
        <p:grpSp>
          <p:nvGrpSpPr>
            <p:cNvPr id="15"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7" name="Grouper 8"/>
          <p:cNvGrpSpPr/>
          <p:nvPr/>
        </p:nvGrpSpPr>
        <p:grpSpPr>
          <a:xfrm>
            <a:off x="11456413" y="2215168"/>
            <a:ext cx="7867302" cy="7954848"/>
            <a:chOff x="5728206" y="1107584"/>
            <a:chExt cx="3933651" cy="3977424"/>
          </a:xfrm>
        </p:grpSpPr>
        <p:grpSp>
          <p:nvGrpSpPr>
            <p:cNvPr id="20"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3" name="Grouper 9"/>
          <p:cNvGrpSpPr/>
          <p:nvPr/>
        </p:nvGrpSpPr>
        <p:grpSpPr>
          <a:xfrm>
            <a:off x="11456413" y="2215168"/>
            <a:ext cx="11559270" cy="7954848"/>
            <a:chOff x="5728206" y="1107584"/>
            <a:chExt cx="5779635" cy="3977424"/>
          </a:xfrm>
        </p:grpSpPr>
        <p:grpSp>
          <p:nvGrpSpPr>
            <p:cNvPr id="24"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481407" y="11300014"/>
            <a:ext cx="12144826" cy="2207172"/>
          </a:xfrm>
          <a:prstGeom prst="rect">
            <a:avLst/>
          </a:prstGeom>
          <a:noFill/>
        </p:spPr>
        <p:txBody>
          <a:bodyPr wrap="square" lIns="182880" tIns="91440" rIns="182880" bIns="91440" rtlCol="0">
            <a:spAutoFit/>
          </a:bodyPr>
          <a:lstStyle/>
          <a:p>
            <a:pPr algn="r"/>
            <a:r>
              <a:rPr lang="fr-FR" sz="132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132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11663417" y="11322094"/>
            <a:ext cx="12181182" cy="2207172"/>
          </a:xfrm>
          <a:prstGeom prst="rect">
            <a:avLst/>
          </a:prstGeom>
          <a:noFill/>
        </p:spPr>
        <p:txBody>
          <a:bodyPr wrap="square" lIns="182880" tIns="91440" rIns="182880" bIns="91440" rtlCol="0">
            <a:spAutoFit/>
          </a:bodyPr>
          <a:lstStyle/>
          <a:p>
            <a:r>
              <a:rPr lang="fr-FR" sz="132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132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xmlns=""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8" descr="Afficher l'image d'origine"/>
          <p:cNvPicPr>
            <a:picLocks noChangeAspect="1" noChangeArrowheads="1"/>
          </p:cNvPicPr>
          <p:nvPr/>
        </p:nvPicPr>
        <p:blipFill>
          <a:blip r:embed="rId3" cstate="print"/>
          <a:srcRect/>
          <a:stretch>
            <a:fillRect/>
          </a:stretch>
        </p:blipFill>
        <p:spPr bwMode="auto">
          <a:xfrm>
            <a:off x="21997764" y="11329764"/>
            <a:ext cx="2386236" cy="2386236"/>
          </a:xfrm>
          <a:prstGeom prst="rect">
            <a:avLst/>
          </a:prstGeom>
          <a:noFill/>
        </p:spPr>
      </p:pic>
      <p:cxnSp>
        <p:nvCxnSpPr>
          <p:cNvPr id="3" name="Connecteur droit 2"/>
          <p:cNvCxnSpPr/>
          <p:nvPr/>
        </p:nvCxnSpPr>
        <p:spPr>
          <a:xfrm>
            <a:off x="4043966" y="746976"/>
            <a:ext cx="0" cy="1057552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4043967" y="11255754"/>
            <a:ext cx="1837317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er 18"/>
          <p:cNvGrpSpPr/>
          <p:nvPr/>
        </p:nvGrpSpPr>
        <p:grpSpPr>
          <a:xfrm>
            <a:off x="4365449" y="11628181"/>
            <a:ext cx="2115014" cy="2115014"/>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er 23"/>
          <p:cNvGrpSpPr/>
          <p:nvPr/>
        </p:nvGrpSpPr>
        <p:grpSpPr>
          <a:xfrm>
            <a:off x="11413519" y="11600987"/>
            <a:ext cx="2115014" cy="2115014"/>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er 19"/>
          <p:cNvGrpSpPr/>
          <p:nvPr/>
        </p:nvGrpSpPr>
        <p:grpSpPr>
          <a:xfrm flipH="1">
            <a:off x="19664001" y="11628183"/>
            <a:ext cx="2115014" cy="2115014"/>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370613" y="10010261"/>
            <a:ext cx="1829786" cy="1363370"/>
          </a:xfrm>
          <a:prstGeom prst="rect">
            <a:avLst/>
          </a:prstGeom>
        </p:spPr>
      </p:pic>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77505" y="5353051"/>
            <a:ext cx="1829786" cy="1363370"/>
          </a:xfrm>
          <a:prstGeom prst="rect">
            <a:avLst/>
          </a:prstGeom>
        </p:spPr>
      </p:pic>
      <p:pic>
        <p:nvPicPr>
          <p:cNvPr id="28" name="Image 2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721073" y="4841777"/>
            <a:ext cx="1829786" cy="1363370"/>
          </a:xfrm>
          <a:prstGeom prst="rect">
            <a:avLst/>
          </a:prstGeom>
        </p:spPr>
      </p:pic>
      <p:pic>
        <p:nvPicPr>
          <p:cNvPr id="29" name="Image 2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98825" y="354977"/>
            <a:ext cx="1829786" cy="1363370"/>
          </a:xfrm>
          <a:prstGeom prst="rect">
            <a:avLst/>
          </a:prstGeom>
        </p:spPr>
      </p:pic>
      <p:pic>
        <p:nvPicPr>
          <p:cNvPr id="30" name="Image 2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635501" y="410903"/>
            <a:ext cx="1829786" cy="1363370"/>
          </a:xfrm>
          <a:prstGeom prst="rect">
            <a:avLst/>
          </a:prstGeom>
        </p:spPr>
      </p:pic>
      <p:pic>
        <p:nvPicPr>
          <p:cNvPr id="31" name="Image 3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88165" y="1352635"/>
            <a:ext cx="1829786" cy="1363370"/>
          </a:xfrm>
          <a:prstGeom prst="rect">
            <a:avLst/>
          </a:prstGeom>
        </p:spPr>
      </p:pic>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967627" y="1320211"/>
            <a:ext cx="1829786" cy="1363370"/>
          </a:xfrm>
          <a:prstGeom prst="rect">
            <a:avLst/>
          </a:prstGeom>
        </p:spPr>
      </p:pic>
      <p:cxnSp>
        <p:nvCxnSpPr>
          <p:cNvPr id="34" name="Connecteur droit 33"/>
          <p:cNvCxnSpPr/>
          <p:nvPr/>
        </p:nvCxnSpPr>
        <p:spPr>
          <a:xfrm flipV="1">
            <a:off x="4220547" y="2384679"/>
            <a:ext cx="16500962" cy="8718234"/>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0457487" y="3977681"/>
            <a:ext cx="3894754" cy="4217522"/>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4696907" y="8586191"/>
            <a:ext cx="1640850" cy="2383722"/>
          </a:xfrm>
          <a:prstGeom prst="rect">
            <a:avLst/>
          </a:prstGeom>
        </p:spPr>
      </p:pic>
      <p:pic>
        <p:nvPicPr>
          <p:cNvPr id="14" name="Image 13"/>
          <p:cNvPicPr>
            <a:picLocks noChangeAspect="1"/>
          </p:cNvPicPr>
          <p:nvPr/>
        </p:nvPicPr>
        <p:blipFill>
          <a:blip r:embed="rId7" cstate="print"/>
          <a:stretch>
            <a:fillRect/>
          </a:stretch>
        </p:blipFill>
        <p:spPr>
          <a:xfrm>
            <a:off x="17088544" y="295115"/>
            <a:ext cx="6243376" cy="6210166"/>
          </a:xfrm>
          <a:prstGeom prst="rect">
            <a:avLst/>
          </a:prstGeom>
        </p:spPr>
      </p:pic>
    </p:spTree>
    <p:extLst>
      <p:ext uri="{BB962C8B-B14F-4D97-AF65-F5344CB8AC3E}">
        <p14:creationId xmlns:p14="http://schemas.microsoft.com/office/powerpoint/2010/main" xmlns="" val="680863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961184" y="1"/>
            <a:ext cx="21031200" cy="2651126"/>
          </a:xfrm>
        </p:spPr>
        <p:txBody>
          <a:bodyPr/>
          <a:lstStyle/>
          <a:p>
            <a:r>
              <a:rPr lang="en-US" b="1" dirty="0" smtClean="0">
                <a:latin typeface="Baskerville Old Face" pitchFamily="18" charset="0"/>
              </a:rPr>
              <a:t>TABLE DES MATIERES</a:t>
            </a:r>
            <a:endParaRPr lang="en-US" b="1" dirty="0">
              <a:latin typeface="Baskerville Old Face" pitchFamily="18" charset="0"/>
            </a:endParaRPr>
          </a:p>
        </p:txBody>
      </p:sp>
      <p:sp>
        <p:nvSpPr>
          <p:cNvPr id="5" name="Espace réservé du contenu 4"/>
          <p:cNvSpPr>
            <a:spLocks noGrp="1"/>
          </p:cNvSpPr>
          <p:nvPr>
            <p:ph idx="1"/>
          </p:nvPr>
        </p:nvSpPr>
        <p:spPr>
          <a:xfrm>
            <a:off x="382688" y="3113584"/>
            <a:ext cx="17579416" cy="8702676"/>
          </a:xfrm>
        </p:spPr>
        <p:txBody>
          <a:bodyPr>
            <a:normAutofit/>
          </a:bodyPr>
          <a:lstStyle/>
          <a:p>
            <a:pPr marL="1028700" indent="-1028700">
              <a:buFont typeface="Wingdings" pitchFamily="2" charset="2"/>
              <a:buChar char="§"/>
            </a:pPr>
            <a:r>
              <a:rPr lang="fr-FR" b="1" dirty="0" smtClean="0">
                <a:latin typeface="Baskerville Old Face" pitchFamily="18" charset="0"/>
              </a:rPr>
              <a:t>Préambule : </a:t>
            </a:r>
            <a:r>
              <a:rPr lang="fr-FR" dirty="0" smtClean="0">
                <a:latin typeface="Baskerville Old Face" pitchFamily="18" charset="0"/>
              </a:rPr>
              <a:t>Mondanités</a:t>
            </a:r>
          </a:p>
          <a:p>
            <a:pPr marL="1028700" indent="-1028700">
              <a:buFont typeface="Wingdings" pitchFamily="2" charset="2"/>
              <a:buChar char="§"/>
            </a:pPr>
            <a:r>
              <a:rPr lang="fr-FR" b="1" dirty="0" smtClean="0">
                <a:latin typeface="Baskerville Old Face" pitchFamily="18" charset="0"/>
              </a:rPr>
              <a:t>Chapitre 1 :</a:t>
            </a:r>
            <a:r>
              <a:rPr lang="fr-FR" dirty="0" smtClean="0">
                <a:latin typeface="Baskerville Old Face" pitchFamily="18" charset="0"/>
              </a:rPr>
              <a:t> « N'attendez pas d'avoir soif pour tirer l'eau du puits. »</a:t>
            </a:r>
            <a:r>
              <a:rPr lang="fr-FR" b="1" dirty="0" smtClean="0">
                <a:solidFill>
                  <a:srgbClr val="FF0000"/>
                </a:solidFill>
                <a:latin typeface="Baskerville Old Face" pitchFamily="18" charset="0"/>
              </a:rPr>
              <a:t>*</a:t>
            </a:r>
            <a:r>
              <a:rPr lang="fr-FR" dirty="0" smtClean="0">
                <a:latin typeface="Baskerville Old Face" pitchFamily="18" charset="0"/>
              </a:rPr>
              <a:t> </a:t>
            </a:r>
          </a:p>
          <a:p>
            <a:pPr marL="1028700" indent="-1028700">
              <a:buFont typeface="Wingdings" pitchFamily="2" charset="2"/>
              <a:buChar char="§"/>
            </a:pPr>
            <a:r>
              <a:rPr lang="fr-FR" b="1" dirty="0" smtClean="0">
                <a:latin typeface="Baskerville Old Face" pitchFamily="18" charset="0"/>
              </a:rPr>
              <a:t>Chapitre 2 : </a:t>
            </a:r>
            <a:r>
              <a:rPr lang="fr-FR" dirty="0" smtClean="0">
                <a:latin typeface="Baskerville Old Face" pitchFamily="18" charset="0"/>
              </a:rPr>
              <a:t>« Monsieur ? Comment ça marche ? »</a:t>
            </a:r>
          </a:p>
          <a:p>
            <a:pPr marL="1028700" indent="-1028700">
              <a:buFont typeface="Wingdings" pitchFamily="2" charset="2"/>
              <a:buChar char="§"/>
            </a:pPr>
            <a:r>
              <a:rPr lang="fr-FR" b="1" dirty="0" smtClean="0">
                <a:latin typeface="Baskerville Old Face" pitchFamily="18" charset="0"/>
              </a:rPr>
              <a:t>Chapitre 3 :</a:t>
            </a:r>
            <a:r>
              <a:rPr lang="fr-FR" dirty="0" smtClean="0">
                <a:latin typeface="Baskerville Old Face" pitchFamily="18" charset="0"/>
              </a:rPr>
              <a:t> Est-ce plus clair avec un exemple ?</a:t>
            </a:r>
          </a:p>
          <a:p>
            <a:pPr marL="1028700" indent="-1028700">
              <a:buFont typeface="Wingdings" pitchFamily="2" charset="2"/>
              <a:buChar char="§"/>
            </a:pPr>
            <a:r>
              <a:rPr lang="fr-FR" b="1" dirty="0" smtClean="0">
                <a:latin typeface="Baskerville Old Face" pitchFamily="18" charset="0"/>
              </a:rPr>
              <a:t> Chapitre 4 : </a:t>
            </a:r>
            <a:r>
              <a:rPr lang="fr-FR" dirty="0" smtClean="0">
                <a:latin typeface="Baskerville Old Face" pitchFamily="18" charset="0"/>
              </a:rPr>
              <a:t>Fouillons sous le </a:t>
            </a:r>
            <a:r>
              <a:rPr lang="fr-FR" dirty="0" smtClean="0">
                <a:latin typeface="Baskerville Old Face" pitchFamily="18" charset="0"/>
              </a:rPr>
              <a:t>capot!!!</a:t>
            </a:r>
            <a:endParaRPr lang="fr-FR" dirty="0" smtClean="0">
              <a:latin typeface="Baskerville Old Face" pitchFamily="18" charset="0"/>
            </a:endParaRPr>
          </a:p>
          <a:p>
            <a:pPr marL="1028700" indent="-1028700">
              <a:buFont typeface="Wingdings" pitchFamily="2" charset="2"/>
              <a:buChar char="§"/>
            </a:pPr>
            <a:r>
              <a:rPr lang="fr-FR" b="1" dirty="0" smtClean="0">
                <a:latin typeface="Baskerville Old Face" pitchFamily="18" charset="0"/>
              </a:rPr>
              <a:t>Bouquet Final : </a:t>
            </a:r>
            <a:r>
              <a:rPr lang="fr-FR" dirty="0" smtClean="0">
                <a:latin typeface="Baskerville Old Face" pitchFamily="18" charset="0"/>
              </a:rPr>
              <a:t>Codons</a:t>
            </a:r>
            <a:endParaRPr lang="fr-FR" dirty="0">
              <a:latin typeface="Baskerville Old Face" pitchFamily="18" charset="0"/>
            </a:endParaRPr>
          </a:p>
        </p:txBody>
      </p:sp>
      <p:pic>
        <p:nvPicPr>
          <p:cNvPr id="35844" name="Picture 4" descr="Afficher l'image d'origine"/>
          <p:cNvPicPr>
            <a:picLocks noChangeAspect="1" noChangeArrowheads="1"/>
          </p:cNvPicPr>
          <p:nvPr/>
        </p:nvPicPr>
        <p:blipFill>
          <a:blip r:embed="rId2" cstate="print"/>
          <a:srcRect/>
          <a:stretch>
            <a:fillRect/>
          </a:stretch>
        </p:blipFill>
        <p:spPr bwMode="auto">
          <a:xfrm>
            <a:off x="17962104" y="3975652"/>
            <a:ext cx="6421896" cy="6421896"/>
          </a:xfrm>
          <a:prstGeom prst="rect">
            <a:avLst/>
          </a:prstGeom>
          <a:noFill/>
        </p:spPr>
      </p:pic>
      <p:sp>
        <p:nvSpPr>
          <p:cNvPr id="6" name="Rectangle 5"/>
          <p:cNvSpPr/>
          <p:nvPr/>
        </p:nvSpPr>
        <p:spPr>
          <a:xfrm>
            <a:off x="814736" y="12186592"/>
            <a:ext cx="13969552" cy="800220"/>
          </a:xfrm>
          <a:prstGeom prst="rect">
            <a:avLst/>
          </a:prstGeom>
        </p:spPr>
        <p:txBody>
          <a:bodyPr wrap="square" lIns="182880" tIns="91440" rIns="182880" bIns="91440">
            <a:spAutoFit/>
          </a:bodyPr>
          <a:lstStyle/>
          <a:p>
            <a:r>
              <a:rPr lang="fr-FR" sz="4000" b="1" dirty="0" smtClean="0">
                <a:solidFill>
                  <a:srgbClr val="0070C0"/>
                </a:solidFill>
                <a:latin typeface="Baskerville Old Face" pitchFamily="18" charset="0"/>
              </a:rPr>
              <a:t>*</a:t>
            </a:r>
            <a:r>
              <a:rPr lang="fr-FR" sz="4000" b="1" dirty="0" smtClean="0">
                <a:latin typeface="Baskerville Old Face" pitchFamily="18" charset="0"/>
              </a:rPr>
              <a:t>Proverbe </a:t>
            </a:r>
            <a:r>
              <a:rPr lang="fr-FR" sz="4000" b="1" dirty="0" smtClean="0">
                <a:latin typeface="Baskerville Old Face" pitchFamily="18" charset="0"/>
                <a:hlinkClick r:id="rId3"/>
              </a:rPr>
              <a:t>chinois</a:t>
            </a:r>
            <a:r>
              <a:rPr lang="fr-FR" sz="4000" b="1" dirty="0" smtClean="0">
                <a:latin typeface="Baskerville Old Face" pitchFamily="18" charset="0"/>
              </a:rPr>
              <a:t> ; Dictionnaire des proverbes de la Chine (1980) </a:t>
            </a:r>
            <a:endParaRPr lang="fr-FR" sz="4000" dirty="0"/>
          </a:p>
        </p:txBody>
      </p:sp>
      <p:pic>
        <p:nvPicPr>
          <p:cNvPr id="52226"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6968392" y="11062542"/>
            <a:ext cx="7415608" cy="1507435"/>
          </a:xfrm>
          <a:prstGeom prst="rect">
            <a:avLst/>
          </a:prstGeom>
          <a:noFill/>
        </p:spPr>
      </p:pic>
    </p:spTree>
    <p:extLst>
      <p:ext uri="{BB962C8B-B14F-4D97-AF65-F5344CB8AC3E}">
        <p14:creationId xmlns:p14="http://schemas.microsoft.com/office/powerpoint/2010/main" xmlns="" val="6386316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8752" y="4409728"/>
            <a:ext cx="22561152" cy="3508653"/>
          </a:xfrm>
          <a:prstGeom prst="rect">
            <a:avLst/>
          </a:prstGeom>
        </p:spPr>
        <p:txBody>
          <a:bodyPr wrap="square" lIns="182880" tIns="91440" rIns="182880" bIns="91440">
            <a:spAutoFit/>
          </a:bodyPr>
          <a:lstStyle/>
          <a:p>
            <a:pPr algn="ctr"/>
            <a:r>
              <a:rPr lang="en-US" sz="14400" b="1" dirty="0" smtClean="0">
                <a:solidFill>
                  <a:schemeClr val="tx1"/>
                </a:solidFill>
                <a:latin typeface="Baskerville Old Face" pitchFamily="18" charset="0"/>
              </a:rPr>
              <a:t>CHAPITRE 3</a:t>
            </a:r>
          </a:p>
          <a:p>
            <a:pPr marL="1028700" indent="-1028700"/>
            <a:r>
              <a:rPr lang="fr-FR" sz="7200" dirty="0" smtClean="0">
                <a:solidFill>
                  <a:schemeClr val="tx1"/>
                </a:solidFill>
                <a:latin typeface="Baskerville Old Face" pitchFamily="18" charset="0"/>
              </a:rPr>
              <a:t>Et avec un exemple est-ce plus clair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r 9"/>
          <p:cNvGrpSpPr/>
          <p:nvPr/>
        </p:nvGrpSpPr>
        <p:grpSpPr>
          <a:xfrm>
            <a:off x="7070382" y="507448"/>
            <a:ext cx="7801748" cy="9070428"/>
            <a:chOff x="3834574" y="294580"/>
            <a:chExt cx="4207993" cy="4892275"/>
          </a:xfrm>
        </p:grpSpPr>
        <p:pic>
          <p:nvPicPr>
            <p:cNvPr id="2" name="Image 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cstate="print"/>
            <a:stretch>
              <a:fillRect/>
            </a:stretch>
          </p:blipFill>
          <p:spPr>
            <a:xfrm>
              <a:off x="3834574" y="294580"/>
              <a:ext cx="4207993" cy="1749390"/>
            </a:xfrm>
            <a:prstGeom prst="rect">
              <a:avLst/>
            </a:prstGeom>
          </p:spPr>
        </p:pic>
      </p:grpSp>
      <p:grpSp>
        <p:nvGrpSpPr>
          <p:cNvPr id="10" name="Grouper 7"/>
          <p:cNvGrpSpPr/>
          <p:nvPr/>
        </p:nvGrpSpPr>
        <p:grpSpPr>
          <a:xfrm>
            <a:off x="0" y="3414143"/>
            <a:ext cx="6272976" cy="7239554"/>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cstate="print"/>
          <a:stretch>
            <a:fillRect/>
          </a:stretch>
        </p:blipFill>
        <p:spPr>
          <a:xfrm>
            <a:off x="15359263" y="4206473"/>
            <a:ext cx="9024738" cy="6336706"/>
          </a:xfrm>
          <a:prstGeom prst="ellipse">
            <a:avLst/>
          </a:prstGeom>
          <a:ln>
            <a:noFill/>
          </a:ln>
          <a:effectLst>
            <a:softEdge rad="112500"/>
          </a:effectLst>
        </p:spPr>
      </p:pic>
      <p:grpSp>
        <p:nvGrpSpPr>
          <p:cNvPr id="11" name="Grouper 13"/>
          <p:cNvGrpSpPr/>
          <p:nvPr/>
        </p:nvGrpSpPr>
        <p:grpSpPr>
          <a:xfrm>
            <a:off x="9058384" y="10329048"/>
            <a:ext cx="5104372" cy="320924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pic>
        <p:nvPicPr>
          <p:cNvPr id="15" name="Picture 8" descr="Afficher l'image d'origine"/>
          <p:cNvPicPr>
            <a:picLocks noChangeAspect="1" noChangeArrowheads="1"/>
          </p:cNvPicPr>
          <p:nvPr/>
        </p:nvPicPr>
        <p:blipFill>
          <a:blip r:embed="rId12" cstate="print"/>
          <a:srcRect/>
          <a:stretch>
            <a:fillRect/>
          </a:stretch>
        </p:blipFill>
        <p:spPr bwMode="auto">
          <a:xfrm>
            <a:off x="21997764" y="11329764"/>
            <a:ext cx="2386236" cy="2386236"/>
          </a:xfrm>
          <a:prstGeom prst="rect">
            <a:avLst/>
          </a:prstGeom>
          <a:noFill/>
        </p:spPr>
      </p:pic>
    </p:spTree>
    <p:extLst>
      <p:ext uri="{BB962C8B-B14F-4D97-AF65-F5344CB8AC3E}">
        <p14:creationId xmlns:p14="http://schemas.microsoft.com/office/powerpoint/2010/main" xmlns=""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86"/>
          <p:cNvGrpSpPr/>
          <p:nvPr/>
        </p:nvGrpSpPr>
        <p:grpSpPr>
          <a:xfrm>
            <a:off x="784797" y="3909715"/>
            <a:ext cx="4372358" cy="5046078"/>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cstate="print">
            <a:extLst>
              <a:ext uri="{28A0092B-C50C-407E-A947-70E740481C1C}">
                <a14:useLocalDpi xmlns:a14="http://schemas.microsoft.com/office/drawing/2010/main" xmlns=""/>
              </a:ext>
            </a:extLst>
          </a:blip>
          <a:stretch>
            <a:fillRect/>
          </a:stretch>
        </p:blipFill>
        <p:spPr>
          <a:xfrm>
            <a:off x="7981914" y="595067"/>
            <a:ext cx="15879228" cy="11281622"/>
          </a:xfrm>
          <a:prstGeom prst="rect">
            <a:avLst/>
          </a:prstGeom>
        </p:spPr>
      </p:pic>
      <p:grpSp>
        <p:nvGrpSpPr>
          <p:cNvPr id="3" name="Grouper 94"/>
          <p:cNvGrpSpPr/>
          <p:nvPr/>
        </p:nvGrpSpPr>
        <p:grpSpPr>
          <a:xfrm>
            <a:off x="12100091" y="6299208"/>
            <a:ext cx="1024558" cy="1024556"/>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4" name="Grouper 95"/>
          <p:cNvGrpSpPr/>
          <p:nvPr/>
        </p:nvGrpSpPr>
        <p:grpSpPr>
          <a:xfrm>
            <a:off x="12839593" y="6309154"/>
            <a:ext cx="1024558" cy="1024556"/>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5" name="Grouper 96"/>
          <p:cNvGrpSpPr/>
          <p:nvPr/>
        </p:nvGrpSpPr>
        <p:grpSpPr>
          <a:xfrm>
            <a:off x="11635355" y="7001656"/>
            <a:ext cx="1024558" cy="1024556"/>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6" name="Grouper 97"/>
          <p:cNvGrpSpPr/>
          <p:nvPr/>
        </p:nvGrpSpPr>
        <p:grpSpPr>
          <a:xfrm>
            <a:off x="12503281" y="7074946"/>
            <a:ext cx="1024558" cy="1024556"/>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7" name="Grouper 98"/>
          <p:cNvGrpSpPr/>
          <p:nvPr/>
        </p:nvGrpSpPr>
        <p:grpSpPr>
          <a:xfrm>
            <a:off x="12889491" y="6889624"/>
            <a:ext cx="1024558" cy="1024556"/>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8" name="Grouper 110"/>
          <p:cNvGrpSpPr/>
          <p:nvPr/>
        </p:nvGrpSpPr>
        <p:grpSpPr>
          <a:xfrm>
            <a:off x="15409249" y="3547460"/>
            <a:ext cx="1024558" cy="1024556"/>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9" name="Grouper 111"/>
          <p:cNvGrpSpPr/>
          <p:nvPr/>
        </p:nvGrpSpPr>
        <p:grpSpPr>
          <a:xfrm>
            <a:off x="16427021" y="4522172"/>
            <a:ext cx="1024558" cy="1024556"/>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0" name="Grouper 112"/>
          <p:cNvGrpSpPr/>
          <p:nvPr/>
        </p:nvGrpSpPr>
        <p:grpSpPr>
          <a:xfrm>
            <a:off x="15183095" y="5437970"/>
            <a:ext cx="1024558" cy="1024556"/>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1" name="Grouper 113"/>
          <p:cNvGrpSpPr/>
          <p:nvPr/>
        </p:nvGrpSpPr>
        <p:grpSpPr>
          <a:xfrm>
            <a:off x="15941763" y="2589006"/>
            <a:ext cx="1024558" cy="1024556"/>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2" name="Grouper 114"/>
          <p:cNvGrpSpPr/>
          <p:nvPr/>
        </p:nvGrpSpPr>
        <p:grpSpPr>
          <a:xfrm>
            <a:off x="16412671" y="2570342"/>
            <a:ext cx="1024558" cy="1024556"/>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3" name="Grouper 126"/>
          <p:cNvGrpSpPr/>
          <p:nvPr/>
        </p:nvGrpSpPr>
        <p:grpSpPr>
          <a:xfrm>
            <a:off x="11941407" y="3946430"/>
            <a:ext cx="1024558" cy="1024556"/>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4" name="Grouper 127"/>
          <p:cNvGrpSpPr/>
          <p:nvPr/>
        </p:nvGrpSpPr>
        <p:grpSpPr>
          <a:xfrm>
            <a:off x="13479321" y="3221954"/>
            <a:ext cx="1024558" cy="1024556"/>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5" name="Grouper 128"/>
          <p:cNvGrpSpPr/>
          <p:nvPr/>
        </p:nvGrpSpPr>
        <p:grpSpPr>
          <a:xfrm>
            <a:off x="14438757" y="2571294"/>
            <a:ext cx="1024558" cy="1024556"/>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6" name="Grouper 129"/>
          <p:cNvGrpSpPr/>
          <p:nvPr/>
        </p:nvGrpSpPr>
        <p:grpSpPr>
          <a:xfrm>
            <a:off x="14371947" y="3354584"/>
            <a:ext cx="1024558" cy="1024556"/>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7" name="Grouper 130"/>
          <p:cNvGrpSpPr/>
          <p:nvPr/>
        </p:nvGrpSpPr>
        <p:grpSpPr>
          <a:xfrm>
            <a:off x="13224559" y="4012742"/>
            <a:ext cx="1024558" cy="1024556"/>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8" name="Grouper 142"/>
          <p:cNvGrpSpPr/>
          <p:nvPr/>
        </p:nvGrpSpPr>
        <p:grpSpPr>
          <a:xfrm>
            <a:off x="17946587" y="5608824"/>
            <a:ext cx="1024558" cy="1024556"/>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19" name="Grouper 143"/>
          <p:cNvGrpSpPr/>
          <p:nvPr/>
        </p:nvGrpSpPr>
        <p:grpSpPr>
          <a:xfrm>
            <a:off x="16674525" y="6563740"/>
            <a:ext cx="1024558" cy="1024556"/>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20" name="Grouper 144"/>
          <p:cNvGrpSpPr/>
          <p:nvPr/>
        </p:nvGrpSpPr>
        <p:grpSpPr>
          <a:xfrm>
            <a:off x="17176613" y="4713498"/>
            <a:ext cx="1024558" cy="1024556"/>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21" name="Grouper 145"/>
          <p:cNvGrpSpPr/>
          <p:nvPr/>
        </p:nvGrpSpPr>
        <p:grpSpPr>
          <a:xfrm>
            <a:off x="16412673" y="5000138"/>
            <a:ext cx="1024558" cy="1024556"/>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cstate="print"/>
            <a:stretch>
              <a:fillRect/>
            </a:stretch>
          </p:blipFill>
          <p:spPr>
            <a:xfrm>
              <a:off x="2549634" y="2660869"/>
              <a:ext cx="529896" cy="652180"/>
            </a:xfrm>
            <a:prstGeom prst="rect">
              <a:avLst/>
            </a:prstGeom>
            <a:grpFill/>
          </p:spPr>
        </p:pic>
      </p:grpSp>
      <p:grpSp>
        <p:nvGrpSpPr>
          <p:cNvPr id="22" name="Grouper 146"/>
          <p:cNvGrpSpPr/>
          <p:nvPr/>
        </p:nvGrpSpPr>
        <p:grpSpPr>
          <a:xfrm>
            <a:off x="17418965" y="5536730"/>
            <a:ext cx="1024558" cy="1024556"/>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cstate="print"/>
            <a:stretch>
              <a:fillRect/>
            </a:stretch>
          </p:blipFill>
          <p:spPr>
            <a:xfrm>
              <a:off x="2549634" y="2660869"/>
              <a:ext cx="529896" cy="652180"/>
            </a:xfrm>
            <a:prstGeom prst="rect">
              <a:avLst/>
            </a:prstGeom>
            <a:grpFill/>
          </p:spPr>
        </p:pic>
      </p:grpSp>
      <p:pic>
        <p:nvPicPr>
          <p:cNvPr id="68" name="Picture 8" descr="Afficher l'image d'origine"/>
          <p:cNvPicPr>
            <a:picLocks noChangeAspect="1" noChangeArrowheads="1"/>
          </p:cNvPicPr>
          <p:nvPr/>
        </p:nvPicPr>
        <p:blipFill>
          <a:blip r:embed="rId9" cstate="print"/>
          <a:srcRect/>
          <a:stretch>
            <a:fillRect/>
          </a:stretch>
        </p:blipFill>
        <p:spPr bwMode="auto">
          <a:xfrm>
            <a:off x="21997764" y="11329764"/>
            <a:ext cx="2386236" cy="2386236"/>
          </a:xfrm>
          <a:prstGeom prst="rect">
            <a:avLst/>
          </a:prstGeom>
          <a:noFill/>
        </p:spPr>
      </p:pic>
    </p:spTree>
    <p:extLst>
      <p:ext uri="{BB962C8B-B14F-4D97-AF65-F5344CB8AC3E}">
        <p14:creationId xmlns:p14="http://schemas.microsoft.com/office/powerpoint/2010/main" xmlns=""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250" fill="hold"/>
                                        <p:tgtEl>
                                          <p:spTgt spid="3"/>
                                        </p:tgtEl>
                                        <p:attrNameLst>
                                          <p:attrName>ppt_w</p:attrName>
                                        </p:attrNameLst>
                                      </p:cBhvr>
                                      <p:tavLst>
                                        <p:tav tm="0">
                                          <p:val>
                                            <p:fltVal val="0"/>
                                          </p:val>
                                        </p:tav>
                                        <p:tav tm="100000">
                                          <p:val>
                                            <p:strVal val="#ppt_w"/>
                                          </p:val>
                                        </p:tav>
                                      </p:tavLst>
                                    </p:anim>
                                    <p:anim calcmode="lin" valueType="num">
                                      <p:cBhvr>
                                        <p:cTn id="14" dur="250" fill="hold"/>
                                        <p:tgtEl>
                                          <p:spTgt spid="3"/>
                                        </p:tgtEl>
                                        <p:attrNameLst>
                                          <p:attrName>ppt_h</p:attrName>
                                        </p:attrNameLst>
                                      </p:cBhvr>
                                      <p:tavLst>
                                        <p:tav tm="0">
                                          <p:val>
                                            <p:fltVal val="0"/>
                                          </p:val>
                                        </p:tav>
                                        <p:tav tm="100000">
                                          <p:val>
                                            <p:strVal val="#ppt_h"/>
                                          </p:val>
                                        </p:tav>
                                      </p:tavLst>
                                    </p:anim>
                                    <p:animEffect transition="in" filter="fade">
                                      <p:cBhvr>
                                        <p:cTn id="15" dur="250"/>
                                        <p:tgtEl>
                                          <p:spTgt spid="3"/>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fill="hold"/>
                                        <p:tgtEl>
                                          <p:spTgt spid="6"/>
                                        </p:tgtEl>
                                        <p:attrNameLst>
                                          <p:attrName>ppt_w</p:attrName>
                                        </p:attrNameLst>
                                      </p:cBhvr>
                                      <p:tavLst>
                                        <p:tav tm="0">
                                          <p:val>
                                            <p:fltVal val="0"/>
                                          </p:val>
                                        </p:tav>
                                        <p:tav tm="100000">
                                          <p:val>
                                            <p:strVal val="#ppt_w"/>
                                          </p:val>
                                        </p:tav>
                                      </p:tavLst>
                                    </p:anim>
                                    <p:anim calcmode="lin" valueType="num">
                                      <p:cBhvr>
                                        <p:cTn id="20" dur="250" fill="hold"/>
                                        <p:tgtEl>
                                          <p:spTgt spid="6"/>
                                        </p:tgtEl>
                                        <p:attrNameLst>
                                          <p:attrName>ppt_h</p:attrName>
                                        </p:attrNameLst>
                                      </p:cBhvr>
                                      <p:tavLst>
                                        <p:tav tm="0">
                                          <p:val>
                                            <p:fltVal val="0"/>
                                          </p:val>
                                        </p:tav>
                                        <p:tav tm="100000">
                                          <p:val>
                                            <p:strVal val="#ppt_h"/>
                                          </p:val>
                                        </p:tav>
                                      </p:tavLst>
                                    </p:anim>
                                    <p:animEffect transition="in" filter="fade">
                                      <p:cBhvr>
                                        <p:cTn id="21" dur="250"/>
                                        <p:tgtEl>
                                          <p:spTgt spid="6"/>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250" fill="hold"/>
                                        <p:tgtEl>
                                          <p:spTgt spid="7"/>
                                        </p:tgtEl>
                                        <p:attrNameLst>
                                          <p:attrName>ppt_w</p:attrName>
                                        </p:attrNameLst>
                                      </p:cBhvr>
                                      <p:tavLst>
                                        <p:tav tm="0">
                                          <p:val>
                                            <p:fltVal val="0"/>
                                          </p:val>
                                        </p:tav>
                                        <p:tav tm="100000">
                                          <p:val>
                                            <p:strVal val="#ppt_w"/>
                                          </p:val>
                                        </p:tav>
                                      </p:tavLst>
                                    </p:anim>
                                    <p:anim calcmode="lin" valueType="num">
                                      <p:cBhvr>
                                        <p:cTn id="26" dur="250" fill="hold"/>
                                        <p:tgtEl>
                                          <p:spTgt spid="7"/>
                                        </p:tgtEl>
                                        <p:attrNameLst>
                                          <p:attrName>ppt_h</p:attrName>
                                        </p:attrNameLst>
                                      </p:cBhvr>
                                      <p:tavLst>
                                        <p:tav tm="0">
                                          <p:val>
                                            <p:fltVal val="0"/>
                                          </p:val>
                                        </p:tav>
                                        <p:tav tm="100000">
                                          <p:val>
                                            <p:strVal val="#ppt_h"/>
                                          </p:val>
                                        </p:tav>
                                      </p:tavLst>
                                    </p:anim>
                                    <p:animEffect transition="in" filter="fade">
                                      <p:cBhvr>
                                        <p:cTn id="27" dur="250"/>
                                        <p:tgtEl>
                                          <p:spTgt spid="7"/>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250" fill="hold"/>
                                        <p:tgtEl>
                                          <p:spTgt spid="4"/>
                                        </p:tgtEl>
                                        <p:attrNameLst>
                                          <p:attrName>ppt_w</p:attrName>
                                        </p:attrNameLst>
                                      </p:cBhvr>
                                      <p:tavLst>
                                        <p:tav tm="0">
                                          <p:val>
                                            <p:fltVal val="0"/>
                                          </p:val>
                                        </p:tav>
                                        <p:tav tm="100000">
                                          <p:val>
                                            <p:strVal val="#ppt_w"/>
                                          </p:val>
                                        </p:tav>
                                      </p:tavLst>
                                    </p:anim>
                                    <p:anim calcmode="lin" valueType="num">
                                      <p:cBhvr>
                                        <p:cTn id="32" dur="250" fill="hold"/>
                                        <p:tgtEl>
                                          <p:spTgt spid="4"/>
                                        </p:tgtEl>
                                        <p:attrNameLst>
                                          <p:attrName>ppt_h</p:attrName>
                                        </p:attrNameLst>
                                      </p:cBhvr>
                                      <p:tavLst>
                                        <p:tav tm="0">
                                          <p:val>
                                            <p:fltVal val="0"/>
                                          </p:val>
                                        </p:tav>
                                        <p:tav tm="100000">
                                          <p:val>
                                            <p:strVal val="#ppt_h"/>
                                          </p:val>
                                        </p:tav>
                                      </p:tavLst>
                                    </p:anim>
                                    <p:animEffect transition="in" filter="fade">
                                      <p:cBhvr>
                                        <p:cTn id="33" dur="250"/>
                                        <p:tgtEl>
                                          <p:spTgt spid="4"/>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250" fill="hold"/>
                                        <p:tgtEl>
                                          <p:spTgt spid="8"/>
                                        </p:tgtEl>
                                        <p:attrNameLst>
                                          <p:attrName>ppt_w</p:attrName>
                                        </p:attrNameLst>
                                      </p:cBhvr>
                                      <p:tavLst>
                                        <p:tav tm="0">
                                          <p:val>
                                            <p:fltVal val="0"/>
                                          </p:val>
                                        </p:tav>
                                        <p:tav tm="100000">
                                          <p:val>
                                            <p:strVal val="#ppt_w"/>
                                          </p:val>
                                        </p:tav>
                                      </p:tavLst>
                                    </p:anim>
                                    <p:anim calcmode="lin" valueType="num">
                                      <p:cBhvr>
                                        <p:cTn id="38" dur="250" fill="hold"/>
                                        <p:tgtEl>
                                          <p:spTgt spid="8"/>
                                        </p:tgtEl>
                                        <p:attrNameLst>
                                          <p:attrName>ppt_h</p:attrName>
                                        </p:attrNameLst>
                                      </p:cBhvr>
                                      <p:tavLst>
                                        <p:tav tm="0">
                                          <p:val>
                                            <p:fltVal val="0"/>
                                          </p:val>
                                        </p:tav>
                                        <p:tav tm="100000">
                                          <p:val>
                                            <p:strVal val="#ppt_h"/>
                                          </p:val>
                                        </p:tav>
                                      </p:tavLst>
                                    </p:anim>
                                    <p:animEffect transition="in" filter="fade">
                                      <p:cBhvr>
                                        <p:cTn id="39" dur="250"/>
                                        <p:tgtEl>
                                          <p:spTgt spid="8"/>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250" fill="hold"/>
                                        <p:tgtEl>
                                          <p:spTgt spid="11"/>
                                        </p:tgtEl>
                                        <p:attrNameLst>
                                          <p:attrName>ppt_w</p:attrName>
                                        </p:attrNameLst>
                                      </p:cBhvr>
                                      <p:tavLst>
                                        <p:tav tm="0">
                                          <p:val>
                                            <p:fltVal val="0"/>
                                          </p:val>
                                        </p:tav>
                                        <p:tav tm="100000">
                                          <p:val>
                                            <p:strVal val="#ppt_w"/>
                                          </p:val>
                                        </p:tav>
                                      </p:tavLst>
                                    </p:anim>
                                    <p:anim calcmode="lin" valueType="num">
                                      <p:cBhvr>
                                        <p:cTn id="44" dur="250" fill="hold"/>
                                        <p:tgtEl>
                                          <p:spTgt spid="11"/>
                                        </p:tgtEl>
                                        <p:attrNameLst>
                                          <p:attrName>ppt_h</p:attrName>
                                        </p:attrNameLst>
                                      </p:cBhvr>
                                      <p:tavLst>
                                        <p:tav tm="0">
                                          <p:val>
                                            <p:fltVal val="0"/>
                                          </p:val>
                                        </p:tav>
                                        <p:tav tm="100000">
                                          <p:val>
                                            <p:strVal val="#ppt_h"/>
                                          </p:val>
                                        </p:tav>
                                      </p:tavLst>
                                    </p:anim>
                                    <p:animEffect transition="in" filter="fade">
                                      <p:cBhvr>
                                        <p:cTn id="45" dur="250"/>
                                        <p:tgtEl>
                                          <p:spTgt spid="11"/>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250" fill="hold"/>
                                        <p:tgtEl>
                                          <p:spTgt spid="12"/>
                                        </p:tgtEl>
                                        <p:attrNameLst>
                                          <p:attrName>ppt_w</p:attrName>
                                        </p:attrNameLst>
                                      </p:cBhvr>
                                      <p:tavLst>
                                        <p:tav tm="0">
                                          <p:val>
                                            <p:fltVal val="0"/>
                                          </p:val>
                                        </p:tav>
                                        <p:tav tm="100000">
                                          <p:val>
                                            <p:strVal val="#ppt_w"/>
                                          </p:val>
                                        </p:tav>
                                      </p:tavLst>
                                    </p:anim>
                                    <p:anim calcmode="lin" valueType="num">
                                      <p:cBhvr>
                                        <p:cTn id="50" dur="250" fill="hold"/>
                                        <p:tgtEl>
                                          <p:spTgt spid="12"/>
                                        </p:tgtEl>
                                        <p:attrNameLst>
                                          <p:attrName>ppt_h</p:attrName>
                                        </p:attrNameLst>
                                      </p:cBhvr>
                                      <p:tavLst>
                                        <p:tav tm="0">
                                          <p:val>
                                            <p:fltVal val="0"/>
                                          </p:val>
                                        </p:tav>
                                        <p:tav tm="100000">
                                          <p:val>
                                            <p:strVal val="#ppt_h"/>
                                          </p:val>
                                        </p:tav>
                                      </p:tavLst>
                                    </p:anim>
                                    <p:animEffect transition="in" filter="fade">
                                      <p:cBhvr>
                                        <p:cTn id="51" dur="250"/>
                                        <p:tgtEl>
                                          <p:spTgt spid="12"/>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250" fill="hold"/>
                                        <p:tgtEl>
                                          <p:spTgt spid="13"/>
                                        </p:tgtEl>
                                        <p:attrNameLst>
                                          <p:attrName>ppt_w</p:attrName>
                                        </p:attrNameLst>
                                      </p:cBhvr>
                                      <p:tavLst>
                                        <p:tav tm="0">
                                          <p:val>
                                            <p:fltVal val="0"/>
                                          </p:val>
                                        </p:tav>
                                        <p:tav tm="100000">
                                          <p:val>
                                            <p:strVal val="#ppt_w"/>
                                          </p:val>
                                        </p:tav>
                                      </p:tavLst>
                                    </p:anim>
                                    <p:anim calcmode="lin" valueType="num">
                                      <p:cBhvr>
                                        <p:cTn id="56" dur="250" fill="hold"/>
                                        <p:tgtEl>
                                          <p:spTgt spid="13"/>
                                        </p:tgtEl>
                                        <p:attrNameLst>
                                          <p:attrName>ppt_h</p:attrName>
                                        </p:attrNameLst>
                                      </p:cBhvr>
                                      <p:tavLst>
                                        <p:tav tm="0">
                                          <p:val>
                                            <p:fltVal val="0"/>
                                          </p:val>
                                        </p:tav>
                                        <p:tav tm="100000">
                                          <p:val>
                                            <p:strVal val="#ppt_h"/>
                                          </p:val>
                                        </p:tav>
                                      </p:tavLst>
                                    </p:anim>
                                    <p:animEffect transition="in" filter="fade">
                                      <p:cBhvr>
                                        <p:cTn id="57" dur="250"/>
                                        <p:tgtEl>
                                          <p:spTgt spid="13"/>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250" fill="hold"/>
                                        <p:tgtEl>
                                          <p:spTgt spid="14"/>
                                        </p:tgtEl>
                                        <p:attrNameLst>
                                          <p:attrName>ppt_w</p:attrName>
                                        </p:attrNameLst>
                                      </p:cBhvr>
                                      <p:tavLst>
                                        <p:tav tm="0">
                                          <p:val>
                                            <p:fltVal val="0"/>
                                          </p:val>
                                        </p:tav>
                                        <p:tav tm="100000">
                                          <p:val>
                                            <p:strVal val="#ppt_w"/>
                                          </p:val>
                                        </p:tav>
                                      </p:tavLst>
                                    </p:anim>
                                    <p:anim calcmode="lin" valueType="num">
                                      <p:cBhvr>
                                        <p:cTn id="62" dur="250" fill="hold"/>
                                        <p:tgtEl>
                                          <p:spTgt spid="14"/>
                                        </p:tgtEl>
                                        <p:attrNameLst>
                                          <p:attrName>ppt_h</p:attrName>
                                        </p:attrNameLst>
                                      </p:cBhvr>
                                      <p:tavLst>
                                        <p:tav tm="0">
                                          <p:val>
                                            <p:fltVal val="0"/>
                                          </p:val>
                                        </p:tav>
                                        <p:tav tm="100000">
                                          <p:val>
                                            <p:strVal val="#ppt_h"/>
                                          </p:val>
                                        </p:tav>
                                      </p:tavLst>
                                    </p:anim>
                                    <p:animEffect transition="in" filter="fade">
                                      <p:cBhvr>
                                        <p:cTn id="63" dur="250"/>
                                        <p:tgtEl>
                                          <p:spTgt spid="14"/>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250" fill="hold"/>
                                        <p:tgtEl>
                                          <p:spTgt spid="15"/>
                                        </p:tgtEl>
                                        <p:attrNameLst>
                                          <p:attrName>ppt_w</p:attrName>
                                        </p:attrNameLst>
                                      </p:cBhvr>
                                      <p:tavLst>
                                        <p:tav tm="0">
                                          <p:val>
                                            <p:fltVal val="0"/>
                                          </p:val>
                                        </p:tav>
                                        <p:tav tm="100000">
                                          <p:val>
                                            <p:strVal val="#ppt_w"/>
                                          </p:val>
                                        </p:tav>
                                      </p:tavLst>
                                    </p:anim>
                                    <p:anim calcmode="lin" valueType="num">
                                      <p:cBhvr>
                                        <p:cTn id="68" dur="250" fill="hold"/>
                                        <p:tgtEl>
                                          <p:spTgt spid="15"/>
                                        </p:tgtEl>
                                        <p:attrNameLst>
                                          <p:attrName>ppt_h</p:attrName>
                                        </p:attrNameLst>
                                      </p:cBhvr>
                                      <p:tavLst>
                                        <p:tav tm="0">
                                          <p:val>
                                            <p:fltVal val="0"/>
                                          </p:val>
                                        </p:tav>
                                        <p:tav tm="100000">
                                          <p:val>
                                            <p:strVal val="#ppt_h"/>
                                          </p:val>
                                        </p:tav>
                                      </p:tavLst>
                                    </p:anim>
                                    <p:animEffect transition="in" filter="fade">
                                      <p:cBhvr>
                                        <p:cTn id="69" dur="250"/>
                                        <p:tgtEl>
                                          <p:spTgt spid="15"/>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250" fill="hold"/>
                                        <p:tgtEl>
                                          <p:spTgt spid="16"/>
                                        </p:tgtEl>
                                        <p:attrNameLst>
                                          <p:attrName>ppt_w</p:attrName>
                                        </p:attrNameLst>
                                      </p:cBhvr>
                                      <p:tavLst>
                                        <p:tav tm="0">
                                          <p:val>
                                            <p:fltVal val="0"/>
                                          </p:val>
                                        </p:tav>
                                        <p:tav tm="100000">
                                          <p:val>
                                            <p:strVal val="#ppt_w"/>
                                          </p:val>
                                        </p:tav>
                                      </p:tavLst>
                                    </p:anim>
                                    <p:anim calcmode="lin" valueType="num">
                                      <p:cBhvr>
                                        <p:cTn id="74" dur="250" fill="hold"/>
                                        <p:tgtEl>
                                          <p:spTgt spid="16"/>
                                        </p:tgtEl>
                                        <p:attrNameLst>
                                          <p:attrName>ppt_h</p:attrName>
                                        </p:attrNameLst>
                                      </p:cBhvr>
                                      <p:tavLst>
                                        <p:tav tm="0">
                                          <p:val>
                                            <p:fltVal val="0"/>
                                          </p:val>
                                        </p:tav>
                                        <p:tav tm="100000">
                                          <p:val>
                                            <p:strVal val="#ppt_h"/>
                                          </p:val>
                                        </p:tav>
                                      </p:tavLst>
                                    </p:anim>
                                    <p:animEffect transition="in" filter="fade">
                                      <p:cBhvr>
                                        <p:cTn id="75" dur="250"/>
                                        <p:tgtEl>
                                          <p:spTgt spid="16"/>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250" fill="hold"/>
                                        <p:tgtEl>
                                          <p:spTgt spid="17"/>
                                        </p:tgtEl>
                                        <p:attrNameLst>
                                          <p:attrName>ppt_w</p:attrName>
                                        </p:attrNameLst>
                                      </p:cBhvr>
                                      <p:tavLst>
                                        <p:tav tm="0">
                                          <p:val>
                                            <p:fltVal val="0"/>
                                          </p:val>
                                        </p:tav>
                                        <p:tav tm="100000">
                                          <p:val>
                                            <p:strVal val="#ppt_w"/>
                                          </p:val>
                                        </p:tav>
                                      </p:tavLst>
                                    </p:anim>
                                    <p:anim calcmode="lin" valueType="num">
                                      <p:cBhvr>
                                        <p:cTn id="80" dur="250" fill="hold"/>
                                        <p:tgtEl>
                                          <p:spTgt spid="17"/>
                                        </p:tgtEl>
                                        <p:attrNameLst>
                                          <p:attrName>ppt_h</p:attrName>
                                        </p:attrNameLst>
                                      </p:cBhvr>
                                      <p:tavLst>
                                        <p:tav tm="0">
                                          <p:val>
                                            <p:fltVal val="0"/>
                                          </p:val>
                                        </p:tav>
                                        <p:tav tm="100000">
                                          <p:val>
                                            <p:strVal val="#ppt_h"/>
                                          </p:val>
                                        </p:tav>
                                      </p:tavLst>
                                    </p:anim>
                                    <p:animEffect transition="in" filter="fade">
                                      <p:cBhvr>
                                        <p:cTn id="81" dur="250"/>
                                        <p:tgtEl>
                                          <p:spTgt spid="17"/>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9"/>
                                        </p:tgtEl>
                                        <p:attrNameLst>
                                          <p:attrName>style.visibility</p:attrName>
                                        </p:attrNameLst>
                                      </p:cBhvr>
                                      <p:to>
                                        <p:strVal val="visible"/>
                                      </p:to>
                                    </p:set>
                                    <p:anim calcmode="lin" valueType="num">
                                      <p:cBhvr>
                                        <p:cTn id="85" dur="250" fill="hold"/>
                                        <p:tgtEl>
                                          <p:spTgt spid="9"/>
                                        </p:tgtEl>
                                        <p:attrNameLst>
                                          <p:attrName>ppt_w</p:attrName>
                                        </p:attrNameLst>
                                      </p:cBhvr>
                                      <p:tavLst>
                                        <p:tav tm="0">
                                          <p:val>
                                            <p:fltVal val="0"/>
                                          </p:val>
                                        </p:tav>
                                        <p:tav tm="100000">
                                          <p:val>
                                            <p:strVal val="#ppt_w"/>
                                          </p:val>
                                        </p:tav>
                                      </p:tavLst>
                                    </p:anim>
                                    <p:anim calcmode="lin" valueType="num">
                                      <p:cBhvr>
                                        <p:cTn id="86" dur="250" fill="hold"/>
                                        <p:tgtEl>
                                          <p:spTgt spid="9"/>
                                        </p:tgtEl>
                                        <p:attrNameLst>
                                          <p:attrName>ppt_h</p:attrName>
                                        </p:attrNameLst>
                                      </p:cBhvr>
                                      <p:tavLst>
                                        <p:tav tm="0">
                                          <p:val>
                                            <p:fltVal val="0"/>
                                          </p:val>
                                        </p:tav>
                                        <p:tav tm="100000">
                                          <p:val>
                                            <p:strVal val="#ppt_h"/>
                                          </p:val>
                                        </p:tav>
                                      </p:tavLst>
                                    </p:anim>
                                    <p:animEffect transition="in" filter="fade">
                                      <p:cBhvr>
                                        <p:cTn id="87" dur="250"/>
                                        <p:tgtEl>
                                          <p:spTgt spid="9"/>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250" fill="hold"/>
                                        <p:tgtEl>
                                          <p:spTgt spid="10"/>
                                        </p:tgtEl>
                                        <p:attrNameLst>
                                          <p:attrName>ppt_w</p:attrName>
                                        </p:attrNameLst>
                                      </p:cBhvr>
                                      <p:tavLst>
                                        <p:tav tm="0">
                                          <p:val>
                                            <p:fltVal val="0"/>
                                          </p:val>
                                        </p:tav>
                                        <p:tav tm="100000">
                                          <p:val>
                                            <p:strVal val="#ppt_w"/>
                                          </p:val>
                                        </p:tav>
                                      </p:tavLst>
                                    </p:anim>
                                    <p:anim calcmode="lin" valueType="num">
                                      <p:cBhvr>
                                        <p:cTn id="92" dur="250" fill="hold"/>
                                        <p:tgtEl>
                                          <p:spTgt spid="10"/>
                                        </p:tgtEl>
                                        <p:attrNameLst>
                                          <p:attrName>ppt_h</p:attrName>
                                        </p:attrNameLst>
                                      </p:cBhvr>
                                      <p:tavLst>
                                        <p:tav tm="0">
                                          <p:val>
                                            <p:fltVal val="0"/>
                                          </p:val>
                                        </p:tav>
                                        <p:tav tm="100000">
                                          <p:val>
                                            <p:strVal val="#ppt_h"/>
                                          </p:val>
                                        </p:tav>
                                      </p:tavLst>
                                    </p:anim>
                                    <p:animEffect transition="in" filter="fade">
                                      <p:cBhvr>
                                        <p:cTn id="93" dur="250"/>
                                        <p:tgtEl>
                                          <p:spTgt spid="10"/>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250" fill="hold"/>
                                        <p:tgtEl>
                                          <p:spTgt spid="18"/>
                                        </p:tgtEl>
                                        <p:attrNameLst>
                                          <p:attrName>ppt_w</p:attrName>
                                        </p:attrNameLst>
                                      </p:cBhvr>
                                      <p:tavLst>
                                        <p:tav tm="0">
                                          <p:val>
                                            <p:fltVal val="0"/>
                                          </p:val>
                                        </p:tav>
                                        <p:tav tm="100000">
                                          <p:val>
                                            <p:strVal val="#ppt_w"/>
                                          </p:val>
                                        </p:tav>
                                      </p:tavLst>
                                    </p:anim>
                                    <p:anim calcmode="lin" valueType="num">
                                      <p:cBhvr>
                                        <p:cTn id="98" dur="250" fill="hold"/>
                                        <p:tgtEl>
                                          <p:spTgt spid="18"/>
                                        </p:tgtEl>
                                        <p:attrNameLst>
                                          <p:attrName>ppt_h</p:attrName>
                                        </p:attrNameLst>
                                      </p:cBhvr>
                                      <p:tavLst>
                                        <p:tav tm="0">
                                          <p:val>
                                            <p:fltVal val="0"/>
                                          </p:val>
                                        </p:tav>
                                        <p:tav tm="100000">
                                          <p:val>
                                            <p:strVal val="#ppt_h"/>
                                          </p:val>
                                        </p:tav>
                                      </p:tavLst>
                                    </p:anim>
                                    <p:animEffect transition="in" filter="fade">
                                      <p:cBhvr>
                                        <p:cTn id="99" dur="250"/>
                                        <p:tgtEl>
                                          <p:spTgt spid="18"/>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250" fill="hold"/>
                                        <p:tgtEl>
                                          <p:spTgt spid="19"/>
                                        </p:tgtEl>
                                        <p:attrNameLst>
                                          <p:attrName>ppt_w</p:attrName>
                                        </p:attrNameLst>
                                      </p:cBhvr>
                                      <p:tavLst>
                                        <p:tav tm="0">
                                          <p:val>
                                            <p:fltVal val="0"/>
                                          </p:val>
                                        </p:tav>
                                        <p:tav tm="100000">
                                          <p:val>
                                            <p:strVal val="#ppt_w"/>
                                          </p:val>
                                        </p:tav>
                                      </p:tavLst>
                                    </p:anim>
                                    <p:anim calcmode="lin" valueType="num">
                                      <p:cBhvr>
                                        <p:cTn id="104" dur="250" fill="hold"/>
                                        <p:tgtEl>
                                          <p:spTgt spid="19"/>
                                        </p:tgtEl>
                                        <p:attrNameLst>
                                          <p:attrName>ppt_h</p:attrName>
                                        </p:attrNameLst>
                                      </p:cBhvr>
                                      <p:tavLst>
                                        <p:tav tm="0">
                                          <p:val>
                                            <p:fltVal val="0"/>
                                          </p:val>
                                        </p:tav>
                                        <p:tav tm="100000">
                                          <p:val>
                                            <p:strVal val="#ppt_h"/>
                                          </p:val>
                                        </p:tav>
                                      </p:tavLst>
                                    </p:anim>
                                    <p:animEffect transition="in" filter="fade">
                                      <p:cBhvr>
                                        <p:cTn id="105" dur="250"/>
                                        <p:tgtEl>
                                          <p:spTgt spid="19"/>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250" fill="hold"/>
                                        <p:tgtEl>
                                          <p:spTgt spid="20"/>
                                        </p:tgtEl>
                                        <p:attrNameLst>
                                          <p:attrName>ppt_w</p:attrName>
                                        </p:attrNameLst>
                                      </p:cBhvr>
                                      <p:tavLst>
                                        <p:tav tm="0">
                                          <p:val>
                                            <p:fltVal val="0"/>
                                          </p:val>
                                        </p:tav>
                                        <p:tav tm="100000">
                                          <p:val>
                                            <p:strVal val="#ppt_w"/>
                                          </p:val>
                                        </p:tav>
                                      </p:tavLst>
                                    </p:anim>
                                    <p:anim calcmode="lin" valueType="num">
                                      <p:cBhvr>
                                        <p:cTn id="110" dur="250" fill="hold"/>
                                        <p:tgtEl>
                                          <p:spTgt spid="20"/>
                                        </p:tgtEl>
                                        <p:attrNameLst>
                                          <p:attrName>ppt_h</p:attrName>
                                        </p:attrNameLst>
                                      </p:cBhvr>
                                      <p:tavLst>
                                        <p:tav tm="0">
                                          <p:val>
                                            <p:fltVal val="0"/>
                                          </p:val>
                                        </p:tav>
                                        <p:tav tm="100000">
                                          <p:val>
                                            <p:strVal val="#ppt_h"/>
                                          </p:val>
                                        </p:tav>
                                      </p:tavLst>
                                    </p:anim>
                                    <p:animEffect transition="in" filter="fade">
                                      <p:cBhvr>
                                        <p:cTn id="111" dur="250"/>
                                        <p:tgtEl>
                                          <p:spTgt spid="20"/>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250" fill="hold"/>
                                        <p:tgtEl>
                                          <p:spTgt spid="21"/>
                                        </p:tgtEl>
                                        <p:attrNameLst>
                                          <p:attrName>ppt_w</p:attrName>
                                        </p:attrNameLst>
                                      </p:cBhvr>
                                      <p:tavLst>
                                        <p:tav tm="0">
                                          <p:val>
                                            <p:fltVal val="0"/>
                                          </p:val>
                                        </p:tav>
                                        <p:tav tm="100000">
                                          <p:val>
                                            <p:strVal val="#ppt_w"/>
                                          </p:val>
                                        </p:tav>
                                      </p:tavLst>
                                    </p:anim>
                                    <p:anim calcmode="lin" valueType="num">
                                      <p:cBhvr>
                                        <p:cTn id="116" dur="250" fill="hold"/>
                                        <p:tgtEl>
                                          <p:spTgt spid="21"/>
                                        </p:tgtEl>
                                        <p:attrNameLst>
                                          <p:attrName>ppt_h</p:attrName>
                                        </p:attrNameLst>
                                      </p:cBhvr>
                                      <p:tavLst>
                                        <p:tav tm="0">
                                          <p:val>
                                            <p:fltVal val="0"/>
                                          </p:val>
                                        </p:tav>
                                        <p:tav tm="100000">
                                          <p:val>
                                            <p:strVal val="#ppt_h"/>
                                          </p:val>
                                        </p:tav>
                                      </p:tavLst>
                                    </p:anim>
                                    <p:animEffect transition="in" filter="fade">
                                      <p:cBhvr>
                                        <p:cTn id="117" dur="250"/>
                                        <p:tgtEl>
                                          <p:spTgt spid="21"/>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250" fill="hold"/>
                                        <p:tgtEl>
                                          <p:spTgt spid="22"/>
                                        </p:tgtEl>
                                        <p:attrNameLst>
                                          <p:attrName>ppt_w</p:attrName>
                                        </p:attrNameLst>
                                      </p:cBhvr>
                                      <p:tavLst>
                                        <p:tav tm="0">
                                          <p:val>
                                            <p:fltVal val="0"/>
                                          </p:val>
                                        </p:tav>
                                        <p:tav tm="100000">
                                          <p:val>
                                            <p:strVal val="#ppt_w"/>
                                          </p:val>
                                        </p:tav>
                                      </p:tavLst>
                                    </p:anim>
                                    <p:anim calcmode="lin" valueType="num">
                                      <p:cBhvr>
                                        <p:cTn id="122" dur="250" fill="hold"/>
                                        <p:tgtEl>
                                          <p:spTgt spid="22"/>
                                        </p:tgtEl>
                                        <p:attrNameLst>
                                          <p:attrName>ppt_h</p:attrName>
                                        </p:attrNameLst>
                                      </p:cBhvr>
                                      <p:tavLst>
                                        <p:tav tm="0">
                                          <p:val>
                                            <p:fltVal val="0"/>
                                          </p:val>
                                        </p:tav>
                                        <p:tav tm="100000">
                                          <p:val>
                                            <p:strVal val="#ppt_h"/>
                                          </p:val>
                                        </p:tav>
                                      </p:tavLst>
                                    </p:anim>
                                    <p:animEffect transition="in" filter="fade">
                                      <p:cBhvr>
                                        <p:cTn id="12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86"/>
          <p:cNvGrpSpPr/>
          <p:nvPr/>
        </p:nvGrpSpPr>
        <p:grpSpPr>
          <a:xfrm>
            <a:off x="2201108" y="3347664"/>
            <a:ext cx="6124492" cy="7068192"/>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cstate="print">
            <a:extLst>
              <a:ext uri="{28A0092B-C50C-407E-A947-70E740481C1C}">
                <a14:useLocalDpi xmlns:a14="http://schemas.microsoft.com/office/drawing/2010/main" xmlns=""/>
              </a:ext>
            </a:extLst>
          </a:blip>
          <a:stretch>
            <a:fillRect/>
          </a:stretch>
        </p:blipFill>
        <p:spPr>
          <a:xfrm>
            <a:off x="10993144" y="2132833"/>
            <a:ext cx="12867996" cy="9142250"/>
          </a:xfrm>
          <a:prstGeom prst="rect">
            <a:avLst/>
          </a:prstGeom>
        </p:spPr>
      </p:pic>
      <p:grpSp>
        <p:nvGrpSpPr>
          <p:cNvPr id="3" name="Grouper 154"/>
          <p:cNvGrpSpPr/>
          <p:nvPr/>
        </p:nvGrpSpPr>
        <p:grpSpPr>
          <a:xfrm>
            <a:off x="13953771" y="6755279"/>
            <a:ext cx="1846578" cy="1458898"/>
            <a:chOff x="6976885" y="3377639"/>
            <a:chExt cx="923289" cy="729449"/>
          </a:xfrm>
        </p:grpSpPr>
        <p:grpSp>
          <p:nvGrpSpPr>
            <p:cNvPr id="4"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5"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9" name="Grouper 170"/>
          <p:cNvGrpSpPr/>
          <p:nvPr/>
        </p:nvGrpSpPr>
        <p:grpSpPr>
          <a:xfrm>
            <a:off x="16828740" y="3733530"/>
            <a:ext cx="1838304" cy="3154096"/>
            <a:chOff x="8414370" y="1866765"/>
            <a:chExt cx="919152" cy="1577048"/>
          </a:xfrm>
        </p:grpSpPr>
        <p:grpSp>
          <p:nvGrpSpPr>
            <p:cNvPr id="10"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1"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2"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3"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4"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5" name="Grouper 186"/>
          <p:cNvGrpSpPr/>
          <p:nvPr/>
        </p:nvGrpSpPr>
        <p:grpSpPr>
          <a:xfrm>
            <a:off x="14201784" y="3734302"/>
            <a:ext cx="2854036" cy="1998368"/>
            <a:chOff x="2382658" y="847371"/>
            <a:chExt cx="1427018" cy="999184"/>
          </a:xfrm>
        </p:grpSpPr>
        <p:grpSp>
          <p:nvGrpSpPr>
            <p:cNvPr id="16"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7"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8"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0"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1" name="Grouper 202"/>
          <p:cNvGrpSpPr/>
          <p:nvPr/>
        </p:nvGrpSpPr>
        <p:grpSpPr>
          <a:xfrm>
            <a:off x="17825148" y="5470272"/>
            <a:ext cx="2073300" cy="2329640"/>
            <a:chOff x="8912574" y="2735136"/>
            <a:chExt cx="1036650" cy="1164820"/>
          </a:xfrm>
        </p:grpSpPr>
        <p:grpSp>
          <p:nvGrpSpPr>
            <p:cNvPr id="22"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3"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4"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5"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6"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Tree>
    <p:extLst>
      <p:ext uri="{BB962C8B-B14F-4D97-AF65-F5344CB8AC3E}">
        <p14:creationId xmlns:p14="http://schemas.microsoft.com/office/powerpoint/2010/main" xmlns="" val="1353269226"/>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8"/>
          <p:cNvGrpSpPr/>
          <p:nvPr/>
        </p:nvGrpSpPr>
        <p:grpSpPr>
          <a:xfrm>
            <a:off x="3493387" y="2669629"/>
            <a:ext cx="7684498" cy="7973114"/>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10993144" y="2132833"/>
            <a:ext cx="12867996" cy="9142250"/>
          </a:xfrm>
          <a:prstGeom prst="rect">
            <a:avLst/>
          </a:prstGeom>
        </p:spPr>
      </p:pic>
      <p:grpSp>
        <p:nvGrpSpPr>
          <p:cNvPr id="3" name="Grouper 2"/>
          <p:cNvGrpSpPr/>
          <p:nvPr/>
        </p:nvGrpSpPr>
        <p:grpSpPr>
          <a:xfrm>
            <a:off x="13953771" y="6755279"/>
            <a:ext cx="1846578" cy="1458898"/>
            <a:chOff x="6976885" y="3377639"/>
            <a:chExt cx="923289" cy="729449"/>
          </a:xfrm>
        </p:grpSpPr>
        <p:grpSp>
          <p:nvGrpSpPr>
            <p:cNvPr id="4"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0"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1" name="Grouper 5"/>
          <p:cNvGrpSpPr/>
          <p:nvPr/>
        </p:nvGrpSpPr>
        <p:grpSpPr>
          <a:xfrm>
            <a:off x="16828740" y="3733530"/>
            <a:ext cx="1838304" cy="3154096"/>
            <a:chOff x="8414370" y="1866765"/>
            <a:chExt cx="919152" cy="1577048"/>
          </a:xfrm>
        </p:grpSpPr>
        <p:grpSp>
          <p:nvGrpSpPr>
            <p:cNvPr id="12"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3"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4"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6"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7" name="Grouper 9"/>
          <p:cNvGrpSpPr/>
          <p:nvPr/>
        </p:nvGrpSpPr>
        <p:grpSpPr>
          <a:xfrm>
            <a:off x="3493387" y="1229796"/>
            <a:ext cx="2057154" cy="11088016"/>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cstate="print"/>
          <a:stretch>
            <a:fillRect/>
          </a:stretch>
        </p:blipFill>
        <p:spPr>
          <a:xfrm flipH="1">
            <a:off x="145463" y="4314461"/>
            <a:ext cx="2745122" cy="2745122"/>
          </a:xfrm>
          <a:prstGeom prst="rect">
            <a:avLst/>
          </a:prstGeom>
        </p:spPr>
      </p:pic>
      <p:grpSp>
        <p:nvGrpSpPr>
          <p:cNvPr id="18" name="Grouper 1"/>
          <p:cNvGrpSpPr/>
          <p:nvPr/>
        </p:nvGrpSpPr>
        <p:grpSpPr>
          <a:xfrm>
            <a:off x="570516" y="7228457"/>
            <a:ext cx="2776548" cy="1745682"/>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19" name="Grouper 6"/>
          <p:cNvGrpSpPr/>
          <p:nvPr/>
        </p:nvGrpSpPr>
        <p:grpSpPr>
          <a:xfrm>
            <a:off x="14201784" y="3734302"/>
            <a:ext cx="2854036" cy="1998368"/>
            <a:chOff x="2382658" y="847371"/>
            <a:chExt cx="1427018" cy="999184"/>
          </a:xfrm>
        </p:grpSpPr>
        <p:grpSp>
          <p:nvGrpSpPr>
            <p:cNvPr id="20"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1"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2"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3"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4"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5" name="Grouper 3"/>
          <p:cNvGrpSpPr/>
          <p:nvPr/>
        </p:nvGrpSpPr>
        <p:grpSpPr>
          <a:xfrm>
            <a:off x="17825148" y="5470272"/>
            <a:ext cx="2073300" cy="2329640"/>
            <a:chOff x="8912574" y="2735136"/>
            <a:chExt cx="1036650" cy="1164820"/>
          </a:xfrm>
        </p:grpSpPr>
        <p:grpSp>
          <p:nvGrpSpPr>
            <p:cNvPr id="28"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0"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3"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6"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9"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
        <p:nvSpPr>
          <p:cNvPr id="5" name="TextBox 4"/>
          <p:cNvSpPr txBox="1"/>
          <p:nvPr/>
        </p:nvSpPr>
        <p:spPr>
          <a:xfrm>
            <a:off x="1416942" y="953344"/>
            <a:ext cx="2076444" cy="1723549"/>
          </a:xfrm>
          <a:prstGeom prst="rect">
            <a:avLst/>
          </a:prstGeom>
          <a:noFill/>
        </p:spPr>
        <p:txBody>
          <a:bodyPr wrap="square" lIns="182880" tIns="91440" rIns="182880" bIns="91440" rtlCol="0">
            <a:spAutoFit/>
          </a:bodyPr>
          <a:lstStyle/>
          <a:p>
            <a:r>
              <a:rPr lang="fr-FR" dirty="0" smtClean="0"/>
              <a:t>AVANT</a:t>
            </a:r>
            <a:endParaRPr lang="fr-FR" dirty="0"/>
          </a:p>
        </p:txBody>
      </p:sp>
      <p:pic>
        <p:nvPicPr>
          <p:cNvPr id="87" name="Picture 8" descr="Afficher l'image d'origine"/>
          <p:cNvPicPr>
            <a:picLocks noChangeAspect="1" noChangeArrowheads="1"/>
          </p:cNvPicPr>
          <p:nvPr/>
        </p:nvPicPr>
        <p:blipFill>
          <a:blip r:embed="rId12" cstate="print"/>
          <a:srcRect/>
          <a:stretch>
            <a:fillRect/>
          </a:stretch>
        </p:blipFill>
        <p:spPr bwMode="auto">
          <a:xfrm>
            <a:off x="21997764" y="11329764"/>
            <a:ext cx="2386236" cy="2386236"/>
          </a:xfrm>
          <a:prstGeom prst="rect">
            <a:avLst/>
          </a:prstGeom>
          <a:noFill/>
        </p:spPr>
      </p:pic>
    </p:spTree>
    <p:extLst>
      <p:ext uri="{BB962C8B-B14F-4D97-AF65-F5344CB8AC3E}">
        <p14:creationId xmlns:p14="http://schemas.microsoft.com/office/powerpoint/2010/main" xmlns=""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7"/>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7"/>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7"/>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bière de geek&quot;"/>
          <p:cNvPicPr>
            <a:picLocks noChangeAspect="1" noChangeArrowheads="1"/>
          </p:cNvPicPr>
          <p:nvPr/>
        </p:nvPicPr>
        <p:blipFill>
          <a:blip r:embed="rId2" cstate="print"/>
          <a:srcRect/>
          <a:stretch>
            <a:fillRect/>
          </a:stretch>
        </p:blipFill>
        <p:spPr bwMode="auto">
          <a:xfrm>
            <a:off x="5423248" y="3257600"/>
            <a:ext cx="13601700" cy="6800852"/>
          </a:xfrm>
          <a:prstGeom prst="rect">
            <a:avLst/>
          </a:prstGeom>
          <a:noFill/>
        </p:spPr>
      </p:pic>
      <p:sp>
        <p:nvSpPr>
          <p:cNvPr id="4" name="Rectangle 3"/>
          <p:cNvSpPr/>
          <p:nvPr/>
        </p:nvSpPr>
        <p:spPr>
          <a:xfrm>
            <a:off x="7701672" y="6858000"/>
            <a:ext cx="8980664" cy="1846659"/>
          </a:xfrm>
          <a:prstGeom prst="rect">
            <a:avLst/>
          </a:prstGeom>
          <a:noFill/>
        </p:spPr>
        <p:txBody>
          <a:bodyPr wrap="none" lIns="182880" tIns="91440" rIns="182880" bIns="9144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10800" b="1" spc="10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Oops</a:t>
            </a:r>
            <a:r>
              <a:rPr lang="fr-FR" sz="10800" b="1" spc="10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Désolé</a:t>
            </a:r>
            <a:endParaRPr lang="fr-FR" sz="10800" b="1" spc="10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5" name="Picture 8" descr="Afficher l'image d'origine"/>
          <p:cNvPicPr>
            <a:picLocks noChangeAspect="1" noChangeArrowheads="1"/>
          </p:cNvPicPr>
          <p:nvPr/>
        </p:nvPicPr>
        <p:blipFill>
          <a:blip r:embed="rId3" cstate="print"/>
          <a:srcRect/>
          <a:stretch>
            <a:fillRect/>
          </a:stretch>
        </p:blipFill>
        <p:spPr bwMode="auto">
          <a:xfrm>
            <a:off x="21997764" y="11329764"/>
            <a:ext cx="2386236" cy="2386236"/>
          </a:xfrm>
          <a:prstGeom prst="rect">
            <a:avLst/>
          </a:prstGeom>
          <a:noFill/>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8"/>
          <p:cNvGrpSpPr/>
          <p:nvPr/>
        </p:nvGrpSpPr>
        <p:grpSpPr>
          <a:xfrm>
            <a:off x="3493387" y="2669629"/>
            <a:ext cx="7684498" cy="7973114"/>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10993144" y="2132833"/>
            <a:ext cx="12867996" cy="9142250"/>
          </a:xfrm>
          <a:prstGeom prst="rect">
            <a:avLst/>
          </a:prstGeom>
        </p:spPr>
      </p:pic>
      <p:grpSp>
        <p:nvGrpSpPr>
          <p:cNvPr id="3" name="Grouper 2"/>
          <p:cNvGrpSpPr/>
          <p:nvPr/>
        </p:nvGrpSpPr>
        <p:grpSpPr>
          <a:xfrm>
            <a:off x="13953771" y="6755279"/>
            <a:ext cx="1846578" cy="1458898"/>
            <a:chOff x="6976885" y="3377639"/>
            <a:chExt cx="923289" cy="729449"/>
          </a:xfrm>
        </p:grpSpPr>
        <p:grpSp>
          <p:nvGrpSpPr>
            <p:cNvPr id="4"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5"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9"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0" name="Grouper 5"/>
          <p:cNvGrpSpPr/>
          <p:nvPr/>
        </p:nvGrpSpPr>
        <p:grpSpPr>
          <a:xfrm>
            <a:off x="16828740" y="3733530"/>
            <a:ext cx="1838304" cy="3154096"/>
            <a:chOff x="8414370" y="1866765"/>
            <a:chExt cx="919152" cy="1577048"/>
          </a:xfrm>
        </p:grpSpPr>
        <p:grpSp>
          <p:nvGrpSpPr>
            <p:cNvPr id="11"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2"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3"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4"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pic>
        <p:nvPicPr>
          <p:cNvPr id="92" name="Image 91"/>
          <p:cNvPicPr>
            <a:picLocks noChangeAspect="1"/>
          </p:cNvPicPr>
          <p:nvPr/>
        </p:nvPicPr>
        <p:blipFill>
          <a:blip r:embed="rId5" cstate="print"/>
          <a:stretch>
            <a:fillRect/>
          </a:stretch>
        </p:blipFill>
        <p:spPr>
          <a:xfrm flipH="1">
            <a:off x="145463" y="4314461"/>
            <a:ext cx="2745122" cy="2745122"/>
          </a:xfrm>
          <a:prstGeom prst="rect">
            <a:avLst/>
          </a:prstGeom>
        </p:spPr>
      </p:pic>
      <p:grpSp>
        <p:nvGrpSpPr>
          <p:cNvPr id="16" name="Grouper 6"/>
          <p:cNvGrpSpPr/>
          <p:nvPr/>
        </p:nvGrpSpPr>
        <p:grpSpPr>
          <a:xfrm>
            <a:off x="14201784" y="3734302"/>
            <a:ext cx="2854036" cy="1998368"/>
            <a:chOff x="2382658" y="847371"/>
            <a:chExt cx="1427018" cy="999184"/>
          </a:xfrm>
        </p:grpSpPr>
        <p:grpSp>
          <p:nvGrpSpPr>
            <p:cNvPr id="17"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8"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0"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1"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2" name="Grouper 3"/>
          <p:cNvGrpSpPr/>
          <p:nvPr/>
        </p:nvGrpSpPr>
        <p:grpSpPr>
          <a:xfrm>
            <a:off x="17825148" y="5470272"/>
            <a:ext cx="2073300" cy="2329640"/>
            <a:chOff x="8912574" y="2735136"/>
            <a:chExt cx="1036650" cy="1164820"/>
          </a:xfrm>
        </p:grpSpPr>
        <p:grpSp>
          <p:nvGrpSpPr>
            <p:cNvPr id="23"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4"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5"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8"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0"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33" name="Grouper 4"/>
          <p:cNvGrpSpPr/>
          <p:nvPr/>
        </p:nvGrpSpPr>
        <p:grpSpPr>
          <a:xfrm>
            <a:off x="3493386" y="1229796"/>
            <a:ext cx="3440128" cy="11088016"/>
            <a:chOff x="1746693" y="614898"/>
            <a:chExt cx="1720064" cy="5544008"/>
          </a:xfrm>
        </p:grpSpPr>
        <p:pic>
          <p:nvPicPr>
            <p:cNvPr id="88" name="Image 8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nvGrpSpPr>
            <p:cNvPr id="36" name="Grouper 1"/>
            <p:cNvGrpSpPr/>
            <p:nvPr/>
          </p:nvGrpSpPr>
          <p:grpSpPr>
            <a:xfrm>
              <a:off x="2466828" y="921360"/>
              <a:ext cx="857936" cy="539405"/>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39" name="Grouper 86"/>
            <p:cNvGrpSpPr/>
            <p:nvPr/>
          </p:nvGrpSpPr>
          <p:grpSpPr>
            <a:xfrm>
              <a:off x="2478051" y="2374845"/>
              <a:ext cx="857936" cy="539405"/>
              <a:chOff x="4529192" y="5164524"/>
              <a:chExt cx="2552186" cy="1604620"/>
            </a:xfrm>
          </p:grpSpPr>
          <p:pic>
            <p:nvPicPr>
              <p:cNvPr id="98" name="Image 97"/>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9" name="Image 98"/>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42" name="Grouper 99"/>
            <p:cNvGrpSpPr/>
            <p:nvPr/>
          </p:nvGrpSpPr>
          <p:grpSpPr>
            <a:xfrm>
              <a:off x="2511826" y="3790277"/>
              <a:ext cx="857936" cy="539405"/>
              <a:chOff x="4529192" y="5164524"/>
              <a:chExt cx="2552186" cy="1604620"/>
            </a:xfrm>
          </p:grpSpPr>
          <p:pic>
            <p:nvPicPr>
              <p:cNvPr id="101" name="Image 100"/>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02" name="Image 101"/>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45" name="Grouper 102"/>
            <p:cNvGrpSpPr/>
            <p:nvPr/>
          </p:nvGrpSpPr>
          <p:grpSpPr>
            <a:xfrm>
              <a:off x="2608821" y="5147157"/>
              <a:ext cx="857936" cy="539405"/>
              <a:chOff x="4529192" y="5164524"/>
              <a:chExt cx="2552186" cy="1604620"/>
            </a:xfrm>
          </p:grpSpPr>
          <p:pic>
            <p:nvPicPr>
              <p:cNvPr id="104" name="Image 103"/>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05" name="Image 104"/>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sp>
        <p:nvSpPr>
          <p:cNvPr id="100" name="TextBox 4"/>
          <p:cNvSpPr txBox="1"/>
          <p:nvPr/>
        </p:nvSpPr>
        <p:spPr>
          <a:xfrm>
            <a:off x="-276483" y="214680"/>
            <a:ext cx="5232586" cy="1723549"/>
          </a:xfrm>
          <a:prstGeom prst="rect">
            <a:avLst/>
          </a:prstGeom>
          <a:noFill/>
        </p:spPr>
        <p:txBody>
          <a:bodyPr wrap="square" lIns="182880" tIns="91440" rIns="182880" bIns="91440" rtlCol="0">
            <a:spAutoFit/>
          </a:bodyPr>
          <a:lstStyle/>
          <a:p>
            <a:r>
              <a:rPr lang="fr-FR" dirty="0" smtClean="0"/>
              <a:t>GRACE AU BIG DATA</a:t>
            </a:r>
            <a:endParaRPr lang="fr-FR" dirty="0"/>
          </a:p>
        </p:txBody>
      </p:sp>
      <p:pic>
        <p:nvPicPr>
          <p:cNvPr id="103" name="Picture 8" descr="Afficher l'image d'origine"/>
          <p:cNvPicPr>
            <a:picLocks noChangeAspect="1" noChangeArrowheads="1"/>
          </p:cNvPicPr>
          <p:nvPr/>
        </p:nvPicPr>
        <p:blipFill>
          <a:blip r:embed="rId12" cstate="print"/>
          <a:srcRect/>
          <a:stretch>
            <a:fillRect/>
          </a:stretch>
        </p:blipFill>
        <p:spPr bwMode="auto">
          <a:xfrm>
            <a:off x="21997764" y="11329764"/>
            <a:ext cx="2386236" cy="2386236"/>
          </a:xfrm>
          <a:prstGeom prst="rect">
            <a:avLst/>
          </a:prstGeom>
          <a:noFill/>
        </p:spPr>
      </p:pic>
    </p:spTree>
    <p:extLst>
      <p:ext uri="{BB962C8B-B14F-4D97-AF65-F5344CB8AC3E}">
        <p14:creationId xmlns:p14="http://schemas.microsoft.com/office/powerpoint/2010/main" xmlns="" val="1086142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73 -0.00509 L 0.21498 -0.00509 " pathEditMode="relative" ptsTypes="AA">
                                      <p:cBhvr>
                                        <p:cTn id="6" dur="2000" fill="hold"/>
                                        <p:tgtEl>
                                          <p:spTgt spid="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1433 -0.00509 L 0.00039 -0.00509 " pathEditMode="relative" ptsTypes="AA">
                                      <p:cBhvr>
                                        <p:cTn id="10" dur="2000" fill="hold"/>
                                        <p:tgtEl>
                                          <p:spTgt spid="3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1ljhlq.jpg"/>
          <p:cNvPicPr>
            <a:picLocks noChangeAspect="1" noChangeArrowheads="1"/>
          </p:cNvPicPr>
          <p:nvPr/>
        </p:nvPicPr>
        <p:blipFill>
          <a:blip r:embed="rId2" cstate="print"/>
          <a:srcRect/>
          <a:stretch>
            <a:fillRect/>
          </a:stretch>
        </p:blipFill>
        <p:spPr bwMode="auto">
          <a:xfrm>
            <a:off x="5940149" y="3095693"/>
            <a:ext cx="12745416" cy="848845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8752" y="4409728"/>
            <a:ext cx="22561152" cy="3508653"/>
          </a:xfrm>
          <a:prstGeom prst="rect">
            <a:avLst/>
          </a:prstGeom>
        </p:spPr>
        <p:txBody>
          <a:bodyPr wrap="square" lIns="182880" tIns="91440" rIns="182880" bIns="91440">
            <a:spAutoFit/>
          </a:bodyPr>
          <a:lstStyle/>
          <a:p>
            <a:pPr algn="ctr"/>
            <a:r>
              <a:rPr lang="en-US" sz="14400" b="1" dirty="0" smtClean="0">
                <a:solidFill>
                  <a:schemeClr val="tx1"/>
                </a:solidFill>
                <a:latin typeface="Baskerville Old Face" pitchFamily="18" charset="0"/>
              </a:rPr>
              <a:t>CHAPITRE 4</a:t>
            </a:r>
          </a:p>
          <a:p>
            <a:pPr algn="ctr"/>
            <a:r>
              <a:rPr lang="fr-FR" sz="7200" dirty="0" smtClean="0">
                <a:latin typeface="Baskerville Old Face" pitchFamily="18" charset="0"/>
              </a:rPr>
              <a:t>Fouillons sous </a:t>
            </a:r>
            <a:r>
              <a:rPr lang="fr-FR" sz="7200" smtClean="0">
                <a:latin typeface="Baskerville Old Face" pitchFamily="18" charset="0"/>
              </a:rPr>
              <a:t>le </a:t>
            </a:r>
            <a:r>
              <a:rPr lang="fr-FR" sz="7200" smtClean="0">
                <a:latin typeface="Baskerville Old Face" pitchFamily="18" charset="0"/>
              </a:rPr>
              <a:t>capot!!!</a:t>
            </a:r>
            <a:endParaRPr lang="fr-FR" sz="7200" dirty="0" smtClean="0">
              <a:latin typeface="Baskerville Old Face"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8" name="Picture 10" descr="Résultat de recherche d'images pour &quot;spark logo&quot;"/>
          <p:cNvPicPr>
            <a:picLocks noChangeAspect="1" noChangeArrowheads="1"/>
          </p:cNvPicPr>
          <p:nvPr/>
        </p:nvPicPr>
        <p:blipFill>
          <a:blip r:embed="rId2" cstate="print"/>
          <a:srcRect/>
          <a:stretch>
            <a:fillRect/>
          </a:stretch>
        </p:blipFill>
        <p:spPr bwMode="auto">
          <a:xfrm>
            <a:off x="10106332" y="233264"/>
            <a:ext cx="3525828" cy="2736304"/>
          </a:xfrm>
          <a:prstGeom prst="rect">
            <a:avLst/>
          </a:prstGeom>
          <a:noFill/>
        </p:spPr>
      </p:pic>
      <p:pic>
        <p:nvPicPr>
          <p:cNvPr id="53252" name="Picture 4" descr="Résultat de recherche d'images pour &quot;python&quot;"/>
          <p:cNvPicPr>
            <a:picLocks noChangeAspect="1" noChangeArrowheads="1"/>
          </p:cNvPicPr>
          <p:nvPr/>
        </p:nvPicPr>
        <p:blipFill>
          <a:blip r:embed="rId3" cstate="print"/>
          <a:srcRect/>
          <a:stretch>
            <a:fillRect/>
          </a:stretch>
        </p:blipFill>
        <p:spPr bwMode="auto">
          <a:xfrm>
            <a:off x="10106333" y="11502756"/>
            <a:ext cx="6552506" cy="2213244"/>
          </a:xfrm>
          <a:prstGeom prst="rect">
            <a:avLst/>
          </a:prstGeom>
          <a:noFill/>
        </p:spPr>
      </p:pic>
      <p:pic>
        <p:nvPicPr>
          <p:cNvPr id="53250" name="Picture 2" descr="Résultat de recherche d'images pour &quot;big data bière&quot;"/>
          <p:cNvPicPr>
            <a:picLocks noChangeAspect="1" noChangeArrowheads="1"/>
          </p:cNvPicPr>
          <p:nvPr/>
        </p:nvPicPr>
        <p:blipFill>
          <a:blip r:embed="rId4" cstate="print"/>
          <a:srcRect/>
          <a:stretch>
            <a:fillRect/>
          </a:stretch>
        </p:blipFill>
        <p:spPr bwMode="auto">
          <a:xfrm>
            <a:off x="4847185" y="2537520"/>
            <a:ext cx="15776374" cy="8730208"/>
          </a:xfrm>
          <a:prstGeom prst="rect">
            <a:avLst/>
          </a:prstGeom>
          <a:noFill/>
        </p:spPr>
      </p:pic>
      <p:pic>
        <p:nvPicPr>
          <p:cNvPr id="53254" name="Picture 6" descr="Résultat de recherche d'images pour &quot;jupyter notebook logo&quot;"/>
          <p:cNvPicPr>
            <a:picLocks noChangeAspect="1" noChangeArrowheads="1"/>
          </p:cNvPicPr>
          <p:nvPr/>
        </p:nvPicPr>
        <p:blipFill>
          <a:blip r:embed="rId5" cstate="print"/>
          <a:srcRect/>
          <a:stretch>
            <a:fillRect/>
          </a:stretch>
        </p:blipFill>
        <p:spPr bwMode="auto">
          <a:xfrm>
            <a:off x="21042559" y="6137921"/>
            <a:ext cx="3341442" cy="3341442"/>
          </a:xfrm>
          <a:prstGeom prst="rect">
            <a:avLst/>
          </a:prstGeom>
          <a:noFill/>
        </p:spPr>
      </p:pic>
      <p:pic>
        <p:nvPicPr>
          <p:cNvPr id="53256" name="Picture 8" descr="Résultat de recherche d'images pour &quot;hadoop logo&quot;"/>
          <p:cNvPicPr>
            <a:picLocks noChangeAspect="1" noChangeArrowheads="1"/>
          </p:cNvPicPr>
          <p:nvPr/>
        </p:nvPicPr>
        <p:blipFill>
          <a:blip r:embed="rId6" cstate="print"/>
          <a:srcRect/>
          <a:stretch>
            <a:fillRect/>
          </a:stretch>
        </p:blipFill>
        <p:spPr bwMode="auto">
          <a:xfrm>
            <a:off x="526704" y="11610529"/>
            <a:ext cx="6624736" cy="1715806"/>
          </a:xfrm>
          <a:prstGeom prst="rect">
            <a:avLst/>
          </a:prstGeom>
          <a:noFill/>
        </p:spPr>
      </p:pic>
      <p:pic>
        <p:nvPicPr>
          <p:cNvPr id="8" name="Picture 6" descr="Afficher l'image d'origine"/>
          <p:cNvPicPr>
            <a:picLocks noChangeAspect="1" noChangeArrowheads="1"/>
          </p:cNvPicPr>
          <p:nvPr/>
        </p:nvPicPr>
        <p:blipFill>
          <a:blip r:embed="rId7" cstate="print"/>
          <a:srcRect/>
          <a:stretch>
            <a:fillRect/>
          </a:stretch>
        </p:blipFill>
        <p:spPr bwMode="auto">
          <a:xfrm>
            <a:off x="20112880" y="233265"/>
            <a:ext cx="3696756" cy="1894590"/>
          </a:xfrm>
          <a:prstGeom prst="rect">
            <a:avLst/>
          </a:prstGeom>
          <a:noFill/>
        </p:spPr>
      </p:pic>
      <p:pic>
        <p:nvPicPr>
          <p:cNvPr id="9" name="Picture 2" descr="Afficher l'image d'origine"/>
          <p:cNvPicPr>
            <a:picLocks noChangeAspect="1" noChangeArrowheads="1"/>
          </p:cNvPicPr>
          <p:nvPr/>
        </p:nvPicPr>
        <p:blipFill>
          <a:blip r:embed="rId8" cstate="print"/>
          <a:srcRect/>
          <a:stretch>
            <a:fillRect/>
          </a:stretch>
        </p:blipFill>
        <p:spPr bwMode="auto">
          <a:xfrm>
            <a:off x="898752" y="683896"/>
            <a:ext cx="3948432" cy="1008112"/>
          </a:xfrm>
          <a:prstGeom prst="rect">
            <a:avLst/>
          </a:prstGeom>
          <a:noFill/>
        </p:spPr>
      </p:pic>
      <p:pic>
        <p:nvPicPr>
          <p:cNvPr id="10" name="Picture 8" descr="Afficher l'image d'origine"/>
          <p:cNvPicPr>
            <a:picLocks noChangeAspect="1" noChangeArrowheads="1"/>
          </p:cNvPicPr>
          <p:nvPr/>
        </p:nvPicPr>
        <p:blipFill>
          <a:blip r:embed="rId9" cstate="print"/>
          <a:srcRect/>
          <a:stretch>
            <a:fillRect/>
          </a:stretch>
        </p:blipFill>
        <p:spPr bwMode="auto">
          <a:xfrm>
            <a:off x="21997764" y="11329764"/>
            <a:ext cx="2386236" cy="238623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8752" y="4409728"/>
            <a:ext cx="22561152" cy="2400657"/>
          </a:xfrm>
          <a:prstGeom prst="rect">
            <a:avLst/>
          </a:prstGeom>
        </p:spPr>
        <p:txBody>
          <a:bodyPr wrap="square" lIns="182880" tIns="91440" rIns="182880" bIns="91440">
            <a:spAutoFit/>
          </a:bodyPr>
          <a:lstStyle/>
          <a:p>
            <a:pPr algn="ctr"/>
            <a:r>
              <a:rPr lang="en-US" sz="7200" dirty="0" err="1" smtClean="0">
                <a:solidFill>
                  <a:schemeClr val="tx1"/>
                </a:solidFill>
                <a:latin typeface="Baskerville Old Face" pitchFamily="18" charset="0"/>
              </a:rPr>
              <a:t>Mondanités</a:t>
            </a:r>
            <a:endParaRPr lang="en-US" sz="7200" dirty="0" smtClean="0">
              <a:solidFill>
                <a:schemeClr val="tx1"/>
              </a:solidFill>
              <a:latin typeface="Baskerville Old Face" pitchFamily="18" charset="0"/>
            </a:endParaRPr>
          </a:p>
          <a:p>
            <a:pPr algn="ctr"/>
            <a:endParaRPr lang="fr-FR" sz="7200" dirty="0">
              <a:solidFill>
                <a:schemeClr val="tx1"/>
              </a:solidFill>
              <a:latin typeface="Baskerville Old Face" pitchFamily="18" charset="0"/>
            </a:endParaRPr>
          </a:p>
        </p:txBody>
      </p:sp>
      <p:sp>
        <p:nvSpPr>
          <p:cNvPr id="7" name="Rectangle 6"/>
          <p:cNvSpPr/>
          <p:nvPr/>
        </p:nvSpPr>
        <p:spPr>
          <a:xfrm>
            <a:off x="8346235" y="457200"/>
            <a:ext cx="7691529" cy="1569660"/>
          </a:xfrm>
          <a:prstGeom prst="rect">
            <a:avLst/>
          </a:prstGeom>
        </p:spPr>
        <p:txBody>
          <a:bodyPr wrap="none">
            <a:spAutoFit/>
          </a:bodyPr>
          <a:lstStyle/>
          <a:p>
            <a:r>
              <a:rPr lang="en-US" sz="9600" b="1" dirty="0" smtClean="0">
                <a:solidFill>
                  <a:schemeClr val="tx1"/>
                </a:solidFill>
                <a:latin typeface="Baskerville Old Face" pitchFamily="18" charset="0"/>
              </a:rPr>
              <a:t>PREAMBULE</a:t>
            </a:r>
          </a:p>
        </p:txBody>
      </p:sp>
      <p:pic>
        <p:nvPicPr>
          <p:cNvPr id="9" name="Picture 2" descr="Résultat de recherche d'images pour &quot;logo sg transparent&quot;"/>
          <p:cNvPicPr>
            <a:picLocks noChangeAspect="1" noChangeArrowheads="1"/>
          </p:cNvPicPr>
          <p:nvPr/>
        </p:nvPicPr>
        <p:blipFill>
          <a:blip r:embed="rId2" cstate="print"/>
          <a:srcRect/>
          <a:stretch>
            <a:fillRect/>
          </a:stretch>
        </p:blipFill>
        <p:spPr bwMode="auto">
          <a:xfrm>
            <a:off x="16968392" y="11062542"/>
            <a:ext cx="7415608" cy="1507435"/>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WHAT IS NOSQL ?</a:t>
            </a:r>
            <a:endParaRPr lang="en-US" dirty="0"/>
          </a:p>
        </p:txBody>
      </p:sp>
      <p:sp>
        <p:nvSpPr>
          <p:cNvPr id="5" name="Rounded Rectangle 4"/>
          <p:cNvSpPr/>
          <p:nvPr/>
        </p:nvSpPr>
        <p:spPr>
          <a:xfrm>
            <a:off x="673388" y="1818608"/>
            <a:ext cx="19293676" cy="8782940"/>
          </a:xfrm>
          <a:prstGeom prst="roundRect">
            <a:avLst>
              <a:gd name="adj" fmla="val 0"/>
            </a:avLst>
          </a:prstGeom>
          <a:noFill/>
          <a:ln w="9525" cap="flat" cmpd="sng" algn="ctr">
            <a:noFill/>
            <a:prstDash val="solid"/>
          </a:ln>
          <a:effectLst/>
        </p:spPr>
        <p:txBody>
          <a:bodyPr lIns="0" tIns="77894" rIns="0" bIns="77894" rtlCol="0" anchor="t"/>
          <a:lstStyle/>
          <a:p>
            <a:pPr marL="457078" indent="-345984" defTabSz="1828316">
              <a:spcAft>
                <a:spcPts val="2400"/>
              </a:spcAft>
              <a:buClr>
                <a:srgbClr val="E60028"/>
              </a:buClr>
              <a:buSzPct val="150000"/>
              <a:buFont typeface="Arial" pitchFamily="34" charset="0"/>
              <a:buChar char="›"/>
              <a:defRPr/>
            </a:pPr>
            <a:r>
              <a:rPr lang="en-US" sz="2800" dirty="0">
                <a:solidFill>
                  <a:schemeClr val="tx1"/>
                </a:solidFill>
                <a:latin typeface="Arial"/>
              </a:rPr>
              <a:t>“</a:t>
            </a:r>
            <a:r>
              <a:rPr lang="en-US" sz="2800" b="1" dirty="0">
                <a:solidFill>
                  <a:schemeClr val="tx1"/>
                </a:solidFill>
                <a:latin typeface="Arial"/>
              </a:rPr>
              <a:t>Not Only SQL</a:t>
            </a:r>
            <a:r>
              <a:rPr lang="en-US" sz="2800" dirty="0">
                <a:solidFill>
                  <a:schemeClr val="tx1"/>
                </a:solidFill>
                <a:latin typeface="Arial"/>
              </a:rPr>
              <a:t>” represents new generation of databases designed to handle the challenges of Web Giants</a:t>
            </a:r>
          </a:p>
          <a:p>
            <a:pPr marL="457078" indent="-345984" defTabSz="1828316">
              <a:spcAft>
                <a:spcPts val="2400"/>
              </a:spcAft>
              <a:buClr>
                <a:srgbClr val="E60028"/>
              </a:buClr>
              <a:buSzPct val="150000"/>
              <a:buFont typeface="Arial" pitchFamily="34" charset="0"/>
              <a:buChar char="›"/>
              <a:defRPr/>
            </a:pPr>
            <a:r>
              <a:rPr lang="en-US" sz="2800" dirty="0">
                <a:solidFill>
                  <a:schemeClr val="tx1"/>
                </a:solidFill>
                <a:latin typeface="Arial"/>
              </a:rPr>
              <a:t>With the increase of Web 2.0 traffic, web sites had to scale to handle the traffic load and the volume increase</a:t>
            </a:r>
          </a:p>
          <a:p>
            <a:pPr marL="1734462" lvl="1" indent="-345984" defTabSz="1828316">
              <a:spcAft>
                <a:spcPts val="2400"/>
              </a:spcAft>
              <a:buClr>
                <a:srgbClr val="E60028"/>
              </a:buClr>
              <a:buSzPct val="150000"/>
              <a:buFont typeface="Arial" pitchFamily="34" charset="0"/>
              <a:buChar char="›"/>
              <a:defRPr/>
            </a:pPr>
            <a:r>
              <a:rPr lang="en-US" sz="2800" dirty="0">
                <a:solidFill>
                  <a:schemeClr val="tx1"/>
                </a:solidFill>
                <a:latin typeface="Arial"/>
              </a:rPr>
              <a:t>Ability to duplicate the data in multiple servers to dispatch heavy read traffic load, or to provide high availability</a:t>
            </a:r>
          </a:p>
          <a:p>
            <a:pPr marL="1734462" lvl="1" indent="-345984" defTabSz="1828316">
              <a:spcAft>
                <a:spcPts val="2400"/>
              </a:spcAft>
              <a:buClr>
                <a:srgbClr val="E60028"/>
              </a:buClr>
              <a:buSzPct val="150000"/>
              <a:buFont typeface="Arial" pitchFamily="34" charset="0"/>
              <a:buChar char="›"/>
              <a:defRPr/>
            </a:pPr>
            <a:r>
              <a:rPr lang="en-US" sz="2800" dirty="0">
                <a:solidFill>
                  <a:schemeClr val="tx1"/>
                </a:solidFill>
                <a:latin typeface="Arial"/>
              </a:rPr>
              <a:t>Ability to dispatch the data in multiple servers to handle heavy write traffic load</a:t>
            </a:r>
          </a:p>
          <a:p>
            <a:pPr marL="457078" indent="-345984" defTabSz="1828316">
              <a:spcAft>
                <a:spcPts val="2400"/>
              </a:spcAft>
              <a:buClr>
                <a:srgbClr val="E60028"/>
              </a:buClr>
              <a:buSzPct val="150000"/>
              <a:buFont typeface="Arial" pitchFamily="34" charset="0"/>
              <a:buChar char="›"/>
              <a:defRPr/>
            </a:pPr>
            <a:r>
              <a:rPr lang="en-US" sz="2800" dirty="0">
                <a:solidFill>
                  <a:schemeClr val="tx1"/>
                </a:solidFill>
                <a:latin typeface="Arial"/>
              </a:rPr>
              <a:t>NoSQL databases were designed to handle specific use-case, they provide new way to store the data and to query it.</a:t>
            </a:r>
            <a:br>
              <a:rPr lang="en-US" sz="2800" dirty="0">
                <a:solidFill>
                  <a:schemeClr val="tx1"/>
                </a:solidFill>
                <a:latin typeface="Arial"/>
              </a:rPr>
            </a:br>
            <a:r>
              <a:rPr lang="en-US" sz="2800" dirty="0">
                <a:solidFill>
                  <a:schemeClr val="tx1"/>
                </a:solidFill>
                <a:latin typeface="Arial"/>
              </a:rPr>
              <a:t>Example of usage and NoSQL technology:</a:t>
            </a:r>
          </a:p>
          <a:p>
            <a:pPr marL="1734462" lvl="1" indent="-345984" defTabSz="1828316">
              <a:spcAft>
                <a:spcPts val="2400"/>
              </a:spcAft>
              <a:buClr>
                <a:srgbClr val="E60028"/>
              </a:buClr>
              <a:buSzPct val="150000"/>
              <a:buFont typeface="Arial" pitchFamily="34" charset="0"/>
              <a:buChar char="›"/>
              <a:defRPr/>
            </a:pPr>
            <a:r>
              <a:rPr lang="en-US" sz="2800" dirty="0">
                <a:solidFill>
                  <a:schemeClr val="tx1"/>
                </a:solidFill>
                <a:latin typeface="Arial"/>
              </a:rPr>
              <a:t>Store JSON data from Web applications: </a:t>
            </a:r>
            <a:r>
              <a:rPr lang="en-US" sz="2800" b="1" dirty="0">
                <a:solidFill>
                  <a:schemeClr val="tx1"/>
                </a:solidFill>
                <a:latin typeface="Arial"/>
              </a:rPr>
              <a:t>MongoDB</a:t>
            </a:r>
          </a:p>
          <a:p>
            <a:pPr marL="1734462" lvl="1" indent="-345984" defTabSz="1828316">
              <a:spcAft>
                <a:spcPts val="2400"/>
              </a:spcAft>
              <a:buClr>
                <a:srgbClr val="E60028"/>
              </a:buClr>
              <a:buSzPct val="150000"/>
              <a:buFont typeface="Arial" pitchFamily="34" charset="0"/>
              <a:buChar char="›"/>
              <a:defRPr/>
            </a:pPr>
            <a:r>
              <a:rPr lang="en-US" sz="2800" dirty="0">
                <a:solidFill>
                  <a:schemeClr val="tx1"/>
                </a:solidFill>
                <a:latin typeface="Arial"/>
              </a:rPr>
              <a:t>Key/Value stores with very high performances: </a:t>
            </a:r>
            <a:r>
              <a:rPr lang="en-US" sz="2800" b="1" dirty="0" err="1">
                <a:solidFill>
                  <a:schemeClr val="tx1"/>
                </a:solidFill>
                <a:latin typeface="Arial"/>
              </a:rPr>
              <a:t>Couchbase</a:t>
            </a:r>
            <a:endParaRPr lang="en-US" sz="2800" b="1" dirty="0">
              <a:solidFill>
                <a:schemeClr val="tx1"/>
              </a:solidFill>
              <a:latin typeface="Arial"/>
            </a:endParaRPr>
          </a:p>
          <a:p>
            <a:pPr marL="1734462" lvl="1" indent="-345984" defTabSz="1828316">
              <a:spcAft>
                <a:spcPts val="2400"/>
              </a:spcAft>
              <a:buClr>
                <a:srgbClr val="E60028"/>
              </a:buClr>
              <a:buSzPct val="150000"/>
              <a:buFont typeface="Arial" pitchFamily="34" charset="0"/>
              <a:buChar char="›"/>
              <a:defRPr/>
            </a:pPr>
            <a:r>
              <a:rPr lang="en-US" sz="2800" dirty="0">
                <a:solidFill>
                  <a:schemeClr val="tx1"/>
                </a:solidFill>
                <a:latin typeface="Arial"/>
              </a:rPr>
              <a:t>Store text and search with natural language processing: </a:t>
            </a:r>
            <a:r>
              <a:rPr lang="en-US" sz="2800" b="1" dirty="0" err="1">
                <a:solidFill>
                  <a:schemeClr val="tx1"/>
                </a:solidFill>
                <a:latin typeface="Arial"/>
              </a:rPr>
              <a:t>Solr</a:t>
            </a:r>
            <a:endParaRPr lang="en-US" sz="2800" b="1" dirty="0">
              <a:solidFill>
                <a:schemeClr val="tx1"/>
              </a:solidFill>
              <a:latin typeface="Arial"/>
            </a:endParaRPr>
          </a:p>
          <a:p>
            <a:pPr marL="457078" indent="-345984" defTabSz="1828316">
              <a:spcAft>
                <a:spcPts val="2400"/>
              </a:spcAft>
              <a:buClr>
                <a:srgbClr val="E60028"/>
              </a:buClr>
              <a:buSzPct val="150000"/>
              <a:buFont typeface="Arial" pitchFamily="34" charset="0"/>
              <a:buChar char="›"/>
              <a:defRPr/>
            </a:pPr>
            <a:r>
              <a:rPr lang="en-US" sz="2800" dirty="0">
                <a:solidFill>
                  <a:schemeClr val="tx1"/>
                </a:solidFill>
                <a:latin typeface="Arial"/>
              </a:rPr>
              <a:t>Used as operational databases, hot data, </a:t>
            </a:r>
            <a:r>
              <a:rPr lang="en-US" sz="2800" b="1" dirty="0">
                <a:solidFill>
                  <a:schemeClr val="tx1"/>
                </a:solidFill>
                <a:latin typeface="Arial"/>
              </a:rPr>
              <a:t>OLTP</a:t>
            </a:r>
            <a:r>
              <a:rPr lang="en-US" sz="2800" dirty="0">
                <a:solidFill>
                  <a:schemeClr val="tx1"/>
                </a:solidFill>
                <a:latin typeface="Arial"/>
              </a:rPr>
              <a:t> use-cases, or “cache” of backend systems.</a:t>
            </a:r>
          </a:p>
        </p:txBody>
      </p:sp>
      <p:grpSp>
        <p:nvGrpSpPr>
          <p:cNvPr id="3" name="Group 5"/>
          <p:cNvGrpSpPr/>
          <p:nvPr/>
        </p:nvGrpSpPr>
        <p:grpSpPr>
          <a:xfrm>
            <a:off x="2638812" y="9305704"/>
            <a:ext cx="19106376" cy="2591688"/>
            <a:chOff x="1816460" y="4682152"/>
            <a:chExt cx="8167350" cy="1107862"/>
          </a:xfrm>
        </p:grpSpPr>
        <p:pic>
          <p:nvPicPr>
            <p:cNvPr id="7" name="Picture 2" descr="Afficher l'image d'origine"/>
            <p:cNvPicPr>
              <a:picLocks noChangeAspect="1" noChangeArrowheads="1"/>
            </p:cNvPicPr>
            <p:nvPr/>
          </p:nvPicPr>
          <p:blipFill>
            <a:blip r:embed="rId3" cstate="print"/>
            <a:srcRect/>
            <a:stretch>
              <a:fillRect/>
            </a:stretch>
          </p:blipFill>
          <p:spPr bwMode="auto">
            <a:xfrm>
              <a:off x="1875744" y="4757594"/>
              <a:ext cx="1224810" cy="312718"/>
            </a:xfrm>
            <a:prstGeom prst="rect">
              <a:avLst/>
            </a:prstGeom>
            <a:noFill/>
          </p:spPr>
        </p:pic>
        <p:pic>
          <p:nvPicPr>
            <p:cNvPr id="8" name="Picture 4" descr="Afficher l'image d'origine"/>
            <p:cNvPicPr>
              <a:picLocks noChangeAspect="1" noChangeArrowheads="1"/>
            </p:cNvPicPr>
            <p:nvPr/>
          </p:nvPicPr>
          <p:blipFill>
            <a:blip r:embed="rId4" cstate="print"/>
            <a:srcRect/>
            <a:stretch>
              <a:fillRect/>
            </a:stretch>
          </p:blipFill>
          <p:spPr bwMode="auto">
            <a:xfrm>
              <a:off x="3785210" y="4682152"/>
              <a:ext cx="756025" cy="382034"/>
            </a:xfrm>
            <a:prstGeom prst="rect">
              <a:avLst/>
            </a:prstGeom>
            <a:noFill/>
          </p:spPr>
        </p:pic>
        <p:pic>
          <p:nvPicPr>
            <p:cNvPr id="9" name="Picture 6" descr="Afficher l'image d'origine"/>
            <p:cNvPicPr>
              <a:picLocks noChangeAspect="1" noChangeArrowheads="1"/>
            </p:cNvPicPr>
            <p:nvPr/>
          </p:nvPicPr>
          <p:blipFill>
            <a:blip r:embed="rId5" cstate="print"/>
            <a:srcRect/>
            <a:stretch>
              <a:fillRect/>
            </a:stretch>
          </p:blipFill>
          <p:spPr bwMode="auto">
            <a:xfrm>
              <a:off x="5259235" y="4711977"/>
              <a:ext cx="1319152" cy="358335"/>
            </a:xfrm>
            <a:prstGeom prst="rect">
              <a:avLst/>
            </a:prstGeom>
            <a:noFill/>
          </p:spPr>
        </p:pic>
        <p:pic>
          <p:nvPicPr>
            <p:cNvPr id="10" name="Picture 8" descr="Afficher l'image d'origine"/>
            <p:cNvPicPr>
              <a:picLocks noChangeAspect="1" noChangeArrowheads="1"/>
            </p:cNvPicPr>
            <p:nvPr/>
          </p:nvPicPr>
          <p:blipFill>
            <a:blip r:embed="rId6" cstate="print"/>
            <a:srcRect/>
            <a:stretch>
              <a:fillRect/>
            </a:stretch>
          </p:blipFill>
          <p:spPr bwMode="auto">
            <a:xfrm>
              <a:off x="6833210" y="4682152"/>
              <a:ext cx="1435016" cy="522756"/>
            </a:xfrm>
            <a:prstGeom prst="rect">
              <a:avLst/>
            </a:prstGeom>
            <a:noFill/>
          </p:spPr>
        </p:pic>
        <p:sp>
          <p:nvSpPr>
            <p:cNvPr id="11" name="TextBox 10"/>
            <p:cNvSpPr txBox="1"/>
            <p:nvPr/>
          </p:nvSpPr>
          <p:spPr>
            <a:xfrm>
              <a:off x="1816460" y="5204908"/>
              <a:ext cx="1511550" cy="585106"/>
            </a:xfrm>
            <a:prstGeom prst="rect">
              <a:avLst/>
            </a:prstGeom>
            <a:noFill/>
          </p:spPr>
          <p:txBody>
            <a:bodyPr wrap="none" lIns="35992" tIns="35992" rIns="35992" bIns="35992" rtlCol="0">
              <a:noAutofit/>
            </a:bodyPr>
            <a:lstStyle/>
            <a:p>
              <a:pPr defTabSz="2554756"/>
              <a:r>
                <a:rPr lang="fr-FR" sz="2400" b="1" dirty="0">
                  <a:solidFill>
                    <a:srgbClr val="333333"/>
                  </a:solidFill>
                  <a:latin typeface="Arial"/>
                </a:rPr>
                <a:t>« </a:t>
              </a:r>
              <a:r>
                <a:rPr lang="fr-FR" sz="2400" b="1" dirty="0" err="1">
                  <a:solidFill>
                    <a:srgbClr val="333333"/>
                  </a:solidFill>
                  <a:latin typeface="Arial"/>
                </a:rPr>
                <a:t>Columnar</a:t>
              </a:r>
              <a:r>
                <a:rPr lang="fr-FR" sz="2400" b="1" dirty="0">
                  <a:solidFill>
                    <a:srgbClr val="333333"/>
                  </a:solidFill>
                  <a:latin typeface="Arial"/>
                </a:rPr>
                <a:t> » </a:t>
              </a:r>
              <a:r>
                <a:rPr lang="fr-FR" sz="2400" b="1" dirty="0" err="1">
                  <a:solidFill>
                    <a:srgbClr val="333333"/>
                  </a:solidFill>
                  <a:latin typeface="Arial"/>
                </a:rPr>
                <a:t>storage</a:t>
              </a:r>
              <a:endParaRPr lang="fr-FR" sz="2400" b="1" dirty="0">
                <a:solidFill>
                  <a:srgbClr val="333333"/>
                </a:solidFill>
                <a:latin typeface="Arial"/>
              </a:endParaRPr>
            </a:p>
            <a:p>
              <a:pPr defTabSz="2554756"/>
              <a:r>
                <a:rPr lang="fr-FR" sz="2400" dirty="0" err="1">
                  <a:solidFill>
                    <a:srgbClr val="333333"/>
                  </a:solidFill>
                  <a:latin typeface="Arial"/>
                </a:rPr>
                <a:t>Heavy</a:t>
              </a:r>
              <a:r>
                <a:rPr lang="fr-FR" sz="2400" dirty="0">
                  <a:solidFill>
                    <a:srgbClr val="333333"/>
                  </a:solidFill>
                  <a:latin typeface="Arial"/>
                </a:rPr>
                <a:t> </a:t>
              </a:r>
              <a:r>
                <a:rPr lang="fr-FR" sz="2400" dirty="0" err="1">
                  <a:solidFill>
                    <a:srgbClr val="333333"/>
                  </a:solidFill>
                  <a:latin typeface="Arial"/>
                </a:rPr>
                <a:t>write</a:t>
              </a:r>
              <a:endParaRPr lang="fr-FR" sz="2400" dirty="0">
                <a:solidFill>
                  <a:srgbClr val="333333"/>
                </a:solidFill>
                <a:latin typeface="Arial"/>
              </a:endParaRPr>
            </a:p>
            <a:p>
              <a:pPr defTabSz="2554756"/>
              <a:r>
                <a:rPr lang="fr-FR" sz="2400" dirty="0" err="1">
                  <a:solidFill>
                    <a:srgbClr val="333333"/>
                  </a:solidFill>
                  <a:latin typeface="Arial"/>
                </a:rPr>
                <a:t>Fast</a:t>
              </a:r>
              <a:r>
                <a:rPr lang="fr-FR" sz="2400" dirty="0">
                  <a:solidFill>
                    <a:srgbClr val="333333"/>
                  </a:solidFill>
                  <a:latin typeface="Arial"/>
                </a:rPr>
                <a:t> </a:t>
              </a:r>
              <a:r>
                <a:rPr lang="fr-FR" sz="2400" dirty="0" err="1">
                  <a:solidFill>
                    <a:srgbClr val="333333"/>
                  </a:solidFill>
                  <a:latin typeface="Arial"/>
                </a:rPr>
                <a:t>read</a:t>
              </a:r>
              <a:r>
                <a:rPr lang="fr-FR" sz="2400" dirty="0">
                  <a:solidFill>
                    <a:srgbClr val="333333"/>
                  </a:solidFill>
                  <a:latin typeface="Arial"/>
                </a:rPr>
                <a:t> by </a:t>
              </a:r>
              <a:r>
                <a:rPr lang="fr-FR" sz="2400" dirty="0" err="1">
                  <a:solidFill>
                    <a:srgbClr val="333333"/>
                  </a:solidFill>
                  <a:latin typeface="Arial"/>
                </a:rPr>
                <a:t>key</a:t>
              </a:r>
              <a:endParaRPr lang="en-US" sz="2400" dirty="0" err="1">
                <a:solidFill>
                  <a:srgbClr val="333333"/>
                </a:solidFill>
                <a:latin typeface="Arial"/>
              </a:endParaRPr>
            </a:p>
          </p:txBody>
        </p:sp>
        <p:pic>
          <p:nvPicPr>
            <p:cNvPr id="12" name="Picture 10" descr="Afficher l'image d'origine"/>
            <p:cNvPicPr>
              <a:picLocks noChangeAspect="1" noChangeArrowheads="1"/>
            </p:cNvPicPr>
            <p:nvPr/>
          </p:nvPicPr>
          <p:blipFill>
            <a:blip r:embed="rId7" cstate="print"/>
            <a:srcRect/>
            <a:stretch>
              <a:fillRect/>
            </a:stretch>
          </p:blipFill>
          <p:spPr bwMode="auto">
            <a:xfrm>
              <a:off x="8675323" y="4799625"/>
              <a:ext cx="990600" cy="270687"/>
            </a:xfrm>
            <a:prstGeom prst="rect">
              <a:avLst/>
            </a:prstGeom>
            <a:noFill/>
          </p:spPr>
        </p:pic>
        <p:sp>
          <p:nvSpPr>
            <p:cNvPr id="13" name="TextBox 12"/>
            <p:cNvSpPr txBox="1"/>
            <p:nvPr/>
          </p:nvSpPr>
          <p:spPr>
            <a:xfrm>
              <a:off x="3480410" y="5204908"/>
              <a:ext cx="1511550" cy="585106"/>
            </a:xfrm>
            <a:prstGeom prst="rect">
              <a:avLst/>
            </a:prstGeom>
            <a:noFill/>
          </p:spPr>
          <p:txBody>
            <a:bodyPr wrap="none" lIns="35992" tIns="35992" rIns="35992" bIns="35992" rtlCol="0">
              <a:noAutofit/>
            </a:bodyPr>
            <a:lstStyle/>
            <a:p>
              <a:pPr defTabSz="2554756"/>
              <a:r>
                <a:rPr lang="fr-FR" sz="2400" b="1" dirty="0" err="1">
                  <a:solidFill>
                    <a:srgbClr val="333333"/>
                  </a:solidFill>
                  <a:latin typeface="Arial"/>
                </a:rPr>
                <a:t>Distributed</a:t>
              </a:r>
              <a:r>
                <a:rPr lang="fr-FR" sz="2400" b="1" dirty="0">
                  <a:solidFill>
                    <a:srgbClr val="333333"/>
                  </a:solidFill>
                  <a:latin typeface="Arial"/>
                </a:rPr>
                <a:t> index</a:t>
              </a:r>
            </a:p>
            <a:p>
              <a:pPr defTabSz="2554756"/>
              <a:r>
                <a:rPr lang="fr-FR" sz="2400" dirty="0" err="1">
                  <a:solidFill>
                    <a:srgbClr val="333333"/>
                  </a:solidFill>
                  <a:latin typeface="Arial"/>
                </a:rPr>
                <a:t>Search</a:t>
              </a:r>
              <a:r>
                <a:rPr lang="fr-FR" sz="2400" dirty="0">
                  <a:solidFill>
                    <a:srgbClr val="333333"/>
                  </a:solidFill>
                  <a:latin typeface="Arial"/>
                </a:rPr>
                <a:t> by </a:t>
              </a:r>
              <a:r>
                <a:rPr lang="fr-FR" sz="2400" dirty="0" err="1">
                  <a:solidFill>
                    <a:srgbClr val="333333"/>
                  </a:solidFill>
                  <a:latin typeface="Arial"/>
                </a:rPr>
                <a:t>complex</a:t>
              </a:r>
              <a:r>
                <a:rPr lang="fr-FR" sz="2400" dirty="0">
                  <a:solidFill>
                    <a:srgbClr val="333333"/>
                  </a:solidFill>
                  <a:latin typeface="Arial"/>
                </a:rPr>
                <a:t> </a:t>
              </a:r>
              <a:r>
                <a:rPr lang="fr-FR" sz="2400" dirty="0" err="1">
                  <a:solidFill>
                    <a:srgbClr val="333333"/>
                  </a:solidFill>
                  <a:latin typeface="Arial"/>
                </a:rPr>
                <a:t>criteria</a:t>
              </a:r>
              <a:endParaRPr lang="fr-FR" sz="2400" dirty="0">
                <a:solidFill>
                  <a:srgbClr val="333333"/>
                </a:solidFill>
                <a:latin typeface="Arial"/>
              </a:endParaRPr>
            </a:p>
            <a:p>
              <a:pPr defTabSz="2554756"/>
              <a:r>
                <a:rPr lang="fr-FR" sz="2400" dirty="0">
                  <a:solidFill>
                    <a:srgbClr val="333333"/>
                  </a:solidFill>
                  <a:latin typeface="Arial"/>
                </a:rPr>
                <a:t>Full </a:t>
              </a:r>
              <a:r>
                <a:rPr lang="fr-FR" sz="2400" dirty="0" err="1">
                  <a:solidFill>
                    <a:srgbClr val="333333"/>
                  </a:solidFill>
                  <a:latin typeface="Arial"/>
                </a:rPr>
                <a:t>Text</a:t>
              </a:r>
              <a:r>
                <a:rPr lang="fr-FR" sz="2400" dirty="0">
                  <a:solidFill>
                    <a:srgbClr val="333333"/>
                  </a:solidFill>
                  <a:latin typeface="Arial"/>
                </a:rPr>
                <a:t> </a:t>
              </a:r>
              <a:r>
                <a:rPr lang="fr-FR" sz="2400" dirty="0" err="1">
                  <a:solidFill>
                    <a:srgbClr val="333333"/>
                  </a:solidFill>
                  <a:latin typeface="Arial"/>
                </a:rPr>
                <a:t>Search</a:t>
              </a:r>
              <a:endParaRPr lang="en-US" sz="2400" dirty="0" err="1">
                <a:solidFill>
                  <a:srgbClr val="333333"/>
                </a:solidFill>
                <a:latin typeface="Arial"/>
              </a:endParaRPr>
            </a:p>
          </p:txBody>
        </p:sp>
        <p:sp>
          <p:nvSpPr>
            <p:cNvPr id="14" name="TextBox 13"/>
            <p:cNvSpPr txBox="1"/>
            <p:nvPr/>
          </p:nvSpPr>
          <p:spPr>
            <a:xfrm>
              <a:off x="5144360" y="5204908"/>
              <a:ext cx="1511550" cy="585106"/>
            </a:xfrm>
            <a:prstGeom prst="rect">
              <a:avLst/>
            </a:prstGeom>
            <a:noFill/>
          </p:spPr>
          <p:txBody>
            <a:bodyPr wrap="none" lIns="35992" tIns="35992" rIns="35992" bIns="35992" rtlCol="0">
              <a:noAutofit/>
            </a:bodyPr>
            <a:lstStyle/>
            <a:p>
              <a:pPr defTabSz="2554756"/>
              <a:r>
                <a:rPr lang="fr-FR" sz="2400" b="1" dirty="0">
                  <a:solidFill>
                    <a:srgbClr val="333333"/>
                  </a:solidFill>
                  <a:latin typeface="Arial"/>
                </a:rPr>
                <a:t>Document </a:t>
              </a:r>
              <a:r>
                <a:rPr lang="fr-FR" sz="2400" b="1" dirty="0" err="1">
                  <a:solidFill>
                    <a:srgbClr val="333333"/>
                  </a:solidFill>
                  <a:latin typeface="Arial"/>
                </a:rPr>
                <a:t>storage</a:t>
              </a:r>
              <a:endParaRPr lang="fr-FR" sz="2400" b="1" dirty="0">
                <a:solidFill>
                  <a:srgbClr val="333333"/>
                </a:solidFill>
                <a:latin typeface="Arial"/>
              </a:endParaRPr>
            </a:p>
            <a:p>
              <a:pPr defTabSz="2554756"/>
              <a:r>
                <a:rPr lang="fr-FR" sz="2400" dirty="0" err="1">
                  <a:solidFill>
                    <a:srgbClr val="333333"/>
                  </a:solidFill>
                  <a:latin typeface="Arial"/>
                </a:rPr>
                <a:t>Json</a:t>
              </a:r>
              <a:r>
                <a:rPr lang="fr-FR" sz="2400" dirty="0">
                  <a:solidFill>
                    <a:srgbClr val="333333"/>
                  </a:solidFill>
                  <a:latin typeface="Arial"/>
                </a:rPr>
                <a:t> document</a:t>
              </a:r>
            </a:p>
            <a:p>
              <a:pPr defTabSz="2554756"/>
              <a:r>
                <a:rPr lang="fr-FR" sz="2400" dirty="0" err="1">
                  <a:solidFill>
                    <a:srgbClr val="333333"/>
                  </a:solidFill>
                  <a:latin typeface="Arial"/>
                </a:rPr>
                <a:t>Search</a:t>
              </a:r>
              <a:r>
                <a:rPr lang="fr-FR" sz="2400" dirty="0">
                  <a:solidFill>
                    <a:srgbClr val="333333"/>
                  </a:solidFill>
                  <a:latin typeface="Arial"/>
                </a:rPr>
                <a:t> by </a:t>
              </a:r>
              <a:r>
                <a:rPr lang="fr-FR" sz="2400" dirty="0" err="1">
                  <a:solidFill>
                    <a:srgbClr val="333333"/>
                  </a:solidFill>
                  <a:latin typeface="Arial"/>
                </a:rPr>
                <a:t>complex</a:t>
              </a:r>
              <a:r>
                <a:rPr lang="fr-FR" sz="2400" dirty="0">
                  <a:solidFill>
                    <a:srgbClr val="333333"/>
                  </a:solidFill>
                  <a:latin typeface="Arial"/>
                </a:rPr>
                <a:t> </a:t>
              </a:r>
              <a:r>
                <a:rPr lang="fr-FR" sz="2400" dirty="0" err="1">
                  <a:solidFill>
                    <a:srgbClr val="333333"/>
                  </a:solidFill>
                  <a:latin typeface="Arial"/>
                </a:rPr>
                <a:t>criteria</a:t>
              </a:r>
              <a:endParaRPr lang="en-US" sz="2400" dirty="0" err="1">
                <a:solidFill>
                  <a:srgbClr val="333333"/>
                </a:solidFill>
                <a:latin typeface="Arial"/>
              </a:endParaRPr>
            </a:p>
          </p:txBody>
        </p:sp>
        <p:sp>
          <p:nvSpPr>
            <p:cNvPr id="15" name="TextBox 14"/>
            <p:cNvSpPr txBox="1"/>
            <p:nvPr/>
          </p:nvSpPr>
          <p:spPr>
            <a:xfrm>
              <a:off x="6808310" y="5204908"/>
              <a:ext cx="1511550" cy="585106"/>
            </a:xfrm>
            <a:prstGeom prst="rect">
              <a:avLst/>
            </a:prstGeom>
            <a:noFill/>
          </p:spPr>
          <p:txBody>
            <a:bodyPr wrap="none" lIns="35992" tIns="35992" rIns="35992" bIns="35992" rtlCol="0">
              <a:noAutofit/>
            </a:bodyPr>
            <a:lstStyle/>
            <a:p>
              <a:pPr defTabSz="2554756"/>
              <a:r>
                <a:rPr lang="fr-FR" sz="2400" b="1" dirty="0">
                  <a:solidFill>
                    <a:srgbClr val="333333"/>
                  </a:solidFill>
                  <a:latin typeface="Arial"/>
                </a:rPr>
                <a:t>In-Memory cache</a:t>
              </a:r>
            </a:p>
            <a:p>
              <a:pPr defTabSz="2554756"/>
              <a:r>
                <a:rPr lang="fr-FR" sz="2400" dirty="0" err="1">
                  <a:solidFill>
                    <a:srgbClr val="333333"/>
                  </a:solidFill>
                  <a:latin typeface="Arial"/>
                </a:rPr>
                <a:t>Very</a:t>
              </a:r>
              <a:r>
                <a:rPr lang="fr-FR" sz="2400" dirty="0">
                  <a:solidFill>
                    <a:srgbClr val="333333"/>
                  </a:solidFill>
                  <a:latin typeface="Arial"/>
                </a:rPr>
                <a:t> </a:t>
              </a:r>
              <a:r>
                <a:rPr lang="fr-FR" sz="2400" dirty="0" err="1">
                  <a:solidFill>
                    <a:srgbClr val="333333"/>
                  </a:solidFill>
                  <a:latin typeface="Arial"/>
                </a:rPr>
                <a:t>fast</a:t>
              </a:r>
              <a:r>
                <a:rPr lang="fr-FR" sz="2400" dirty="0">
                  <a:solidFill>
                    <a:srgbClr val="333333"/>
                  </a:solidFill>
                  <a:latin typeface="Arial"/>
                </a:rPr>
                <a:t> </a:t>
              </a:r>
              <a:r>
                <a:rPr lang="fr-FR" sz="2400" dirty="0" err="1">
                  <a:solidFill>
                    <a:srgbClr val="333333"/>
                  </a:solidFill>
                  <a:latin typeface="Arial"/>
                </a:rPr>
                <a:t>get</a:t>
              </a:r>
              <a:r>
                <a:rPr lang="fr-FR" sz="2400" dirty="0">
                  <a:solidFill>
                    <a:srgbClr val="333333"/>
                  </a:solidFill>
                  <a:latin typeface="Arial"/>
                </a:rPr>
                <a:t> by </a:t>
              </a:r>
              <a:r>
                <a:rPr lang="fr-FR" sz="2400" dirty="0" err="1">
                  <a:solidFill>
                    <a:srgbClr val="333333"/>
                  </a:solidFill>
                  <a:latin typeface="Arial"/>
                </a:rPr>
                <a:t>key</a:t>
              </a:r>
              <a:endParaRPr lang="en-US" sz="2400" dirty="0" err="1">
                <a:solidFill>
                  <a:srgbClr val="333333"/>
                </a:solidFill>
                <a:latin typeface="Arial"/>
              </a:endParaRPr>
            </a:p>
          </p:txBody>
        </p:sp>
        <p:sp>
          <p:nvSpPr>
            <p:cNvPr id="16" name="TextBox 15"/>
            <p:cNvSpPr txBox="1"/>
            <p:nvPr/>
          </p:nvSpPr>
          <p:spPr>
            <a:xfrm>
              <a:off x="8472260" y="5204908"/>
              <a:ext cx="1511550" cy="585106"/>
            </a:xfrm>
            <a:prstGeom prst="rect">
              <a:avLst/>
            </a:prstGeom>
            <a:noFill/>
          </p:spPr>
          <p:txBody>
            <a:bodyPr wrap="none" lIns="35992" tIns="35992" rIns="35992" bIns="35992" rtlCol="0">
              <a:noAutofit/>
            </a:bodyPr>
            <a:lstStyle/>
            <a:p>
              <a:pPr defTabSz="2554756"/>
              <a:r>
                <a:rPr lang="fr-FR" sz="2400" b="1" dirty="0" err="1">
                  <a:solidFill>
                    <a:srgbClr val="333333"/>
                  </a:solidFill>
                  <a:latin typeface="Arial"/>
                </a:rPr>
                <a:t>True</a:t>
              </a:r>
              <a:r>
                <a:rPr lang="fr-FR" sz="2400" b="1" dirty="0">
                  <a:solidFill>
                    <a:srgbClr val="333333"/>
                  </a:solidFill>
                  <a:latin typeface="Arial"/>
                </a:rPr>
                <a:t> </a:t>
              </a:r>
              <a:r>
                <a:rPr lang="fr-FR" sz="2400" b="1" dirty="0" err="1">
                  <a:solidFill>
                    <a:srgbClr val="333333"/>
                  </a:solidFill>
                  <a:latin typeface="Arial"/>
                </a:rPr>
                <a:t>columnar</a:t>
              </a:r>
              <a:r>
                <a:rPr lang="fr-FR" sz="2400" b="1" dirty="0">
                  <a:solidFill>
                    <a:srgbClr val="333333"/>
                  </a:solidFill>
                  <a:latin typeface="Arial"/>
                </a:rPr>
                <a:t> </a:t>
              </a:r>
              <a:r>
                <a:rPr lang="fr-FR" sz="2400" b="1" dirty="0" err="1">
                  <a:solidFill>
                    <a:srgbClr val="333333"/>
                  </a:solidFill>
                  <a:latin typeface="Arial"/>
                </a:rPr>
                <a:t>storage</a:t>
              </a:r>
              <a:endParaRPr lang="fr-FR" sz="2400" b="1" dirty="0">
                <a:solidFill>
                  <a:srgbClr val="333333"/>
                </a:solidFill>
                <a:latin typeface="Arial"/>
              </a:endParaRPr>
            </a:p>
            <a:p>
              <a:pPr defTabSz="2554756"/>
              <a:r>
                <a:rPr lang="fr-FR" sz="2400" dirty="0" err="1">
                  <a:solidFill>
                    <a:srgbClr val="333333"/>
                  </a:solidFill>
                  <a:latin typeface="Arial"/>
                </a:rPr>
                <a:t>Query</a:t>
              </a:r>
              <a:r>
                <a:rPr lang="fr-FR" sz="2400" dirty="0">
                  <a:solidFill>
                    <a:srgbClr val="333333"/>
                  </a:solidFill>
                  <a:latin typeface="Arial"/>
                </a:rPr>
                <a:t> as cube</a:t>
              </a:r>
              <a:endParaRPr lang="en-US" sz="2400" dirty="0" err="1">
                <a:solidFill>
                  <a:srgbClr val="333333"/>
                </a:solidFill>
                <a:latin typeface="Arial"/>
              </a:endParaRPr>
            </a:p>
          </p:txBody>
        </p:sp>
      </p:grpSp>
      <p:pic>
        <p:nvPicPr>
          <p:cNvPr id="17" name="Picture 8" descr="Afficher l'image d'origine"/>
          <p:cNvPicPr>
            <a:picLocks noChangeAspect="1" noChangeArrowheads="1"/>
          </p:cNvPicPr>
          <p:nvPr/>
        </p:nvPicPr>
        <p:blipFill>
          <a:blip r:embed="rId8" cstate="print"/>
          <a:srcRect/>
          <a:stretch>
            <a:fillRect/>
          </a:stretch>
        </p:blipFill>
        <p:spPr bwMode="auto">
          <a:xfrm>
            <a:off x="21997764" y="11329764"/>
            <a:ext cx="2386236" cy="2386236"/>
          </a:xfrm>
          <a:prstGeom prst="rect">
            <a:avLst/>
          </a:prstGeom>
          <a:noFill/>
        </p:spPr>
      </p:pic>
    </p:spTree>
    <p:custDataLst>
      <p:tags r:id="rId1"/>
    </p:custDataLst>
    <p:extLst>
      <p:ext uri="{BB962C8B-B14F-4D97-AF65-F5344CB8AC3E}">
        <p14:creationId xmlns:p14="http://schemas.microsoft.com/office/powerpoint/2010/main" xmlns="" val="37624067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8" descr="Afficher l'image d'origine"/>
          <p:cNvPicPr>
            <a:picLocks noChangeAspect="1" noChangeArrowheads="1"/>
          </p:cNvPicPr>
          <p:nvPr/>
        </p:nvPicPr>
        <p:blipFill>
          <a:blip r:embed="rId3" cstate="print"/>
          <a:srcRect/>
          <a:stretch>
            <a:fillRect/>
          </a:stretch>
        </p:blipFill>
        <p:spPr bwMode="auto">
          <a:xfrm>
            <a:off x="21997764" y="11329764"/>
            <a:ext cx="2386236" cy="2386236"/>
          </a:xfrm>
          <a:prstGeom prst="rect">
            <a:avLst/>
          </a:prstGeom>
          <a:noFill/>
        </p:spPr>
      </p:pic>
      <p:sp>
        <p:nvSpPr>
          <p:cNvPr id="3" name="Rounded Rectangle 2"/>
          <p:cNvSpPr/>
          <p:nvPr/>
        </p:nvSpPr>
        <p:spPr>
          <a:xfrm>
            <a:off x="673389" y="1818608"/>
            <a:ext cx="16989954" cy="6252760"/>
          </a:xfrm>
          <a:prstGeom prst="roundRect">
            <a:avLst>
              <a:gd name="adj" fmla="val 0"/>
            </a:avLst>
          </a:prstGeom>
          <a:noFill/>
          <a:ln w="9525" cap="flat" cmpd="sng" algn="ctr">
            <a:noFill/>
            <a:prstDash val="solid"/>
          </a:ln>
          <a:effectLst/>
        </p:spPr>
        <p:txBody>
          <a:bodyPr lIns="0" tIns="77894" rIns="0" bIns="77894" rtlCol="0" anchor="t"/>
          <a:lstStyle/>
          <a:p>
            <a:pPr marL="457078" indent="-345984" defTabSz="1828316">
              <a:spcAft>
                <a:spcPts val="2400"/>
              </a:spcAft>
              <a:buClr>
                <a:srgbClr val="E60028"/>
              </a:buClr>
              <a:buSzPct val="150000"/>
              <a:buFont typeface="Arial" pitchFamily="34" charset="0"/>
              <a:buChar char="›"/>
              <a:defRPr/>
            </a:pPr>
            <a:r>
              <a:rPr lang="en-US" sz="2800" dirty="0">
                <a:solidFill>
                  <a:srgbClr val="333333"/>
                </a:solidFill>
                <a:latin typeface="Arial"/>
              </a:rPr>
              <a:t>Inspired by </a:t>
            </a:r>
            <a:r>
              <a:rPr lang="en-US" sz="2800" b="1" dirty="0">
                <a:solidFill>
                  <a:srgbClr val="FF0000"/>
                </a:solidFill>
                <a:latin typeface="Arial"/>
              </a:rPr>
              <a:t>Google</a:t>
            </a:r>
            <a:r>
              <a:rPr lang="en-US" sz="2800" dirty="0">
                <a:solidFill>
                  <a:srgbClr val="333333"/>
                </a:solidFill>
                <a:latin typeface="Arial"/>
              </a:rPr>
              <a:t>’s papers: Google FS, Big Table, </a:t>
            </a:r>
            <a:r>
              <a:rPr lang="en-US" sz="2800" dirty="0" err="1">
                <a:solidFill>
                  <a:srgbClr val="333333"/>
                </a:solidFill>
                <a:latin typeface="Arial"/>
              </a:rPr>
              <a:t>MapReduce</a:t>
            </a:r>
            <a:endParaRPr lang="en-US" sz="2800" dirty="0">
              <a:solidFill>
                <a:srgbClr val="333333"/>
              </a:solidFill>
              <a:latin typeface="Arial"/>
            </a:endParaRPr>
          </a:p>
          <a:p>
            <a:pPr marL="457078" indent="-345984" defTabSz="1828316">
              <a:spcAft>
                <a:spcPts val="2400"/>
              </a:spcAft>
              <a:buClr>
                <a:srgbClr val="E60028"/>
              </a:buClr>
              <a:buSzPct val="150000"/>
              <a:buFont typeface="Arial" pitchFamily="34" charset="0"/>
              <a:buChar char="›"/>
              <a:defRPr/>
            </a:pPr>
            <a:r>
              <a:rPr lang="en-US" sz="2800" dirty="0">
                <a:solidFill>
                  <a:srgbClr val="333333"/>
                </a:solidFill>
                <a:latin typeface="Arial"/>
              </a:rPr>
              <a:t>Created by </a:t>
            </a:r>
            <a:r>
              <a:rPr lang="en-US" sz="2800" b="1" dirty="0">
                <a:solidFill>
                  <a:srgbClr val="FF0000"/>
                </a:solidFill>
                <a:latin typeface="Arial"/>
              </a:rPr>
              <a:t>Doug Cutting</a:t>
            </a:r>
            <a:r>
              <a:rPr lang="en-US" sz="2800" dirty="0">
                <a:solidFill>
                  <a:srgbClr val="333333"/>
                </a:solidFill>
                <a:latin typeface="Arial"/>
              </a:rPr>
              <a:t>, wanted to implement “Google Systems in Open Source”</a:t>
            </a:r>
          </a:p>
          <a:p>
            <a:pPr marL="457078" indent="-345984" defTabSz="1828316">
              <a:spcAft>
                <a:spcPts val="2400"/>
              </a:spcAft>
              <a:buClr>
                <a:srgbClr val="E60028"/>
              </a:buClr>
              <a:buSzPct val="150000"/>
              <a:buFont typeface="Arial" pitchFamily="34" charset="0"/>
              <a:buChar char="›"/>
              <a:defRPr/>
            </a:pPr>
            <a:r>
              <a:rPr lang="en-US" sz="2800" dirty="0">
                <a:solidFill>
                  <a:srgbClr val="333333"/>
                </a:solidFill>
                <a:latin typeface="Arial"/>
              </a:rPr>
              <a:t>Good for OLAP, Analysis, “</a:t>
            </a:r>
            <a:r>
              <a:rPr lang="en-US" sz="2800" b="1" dirty="0">
                <a:solidFill>
                  <a:srgbClr val="333333"/>
                </a:solidFill>
                <a:latin typeface="Arial"/>
              </a:rPr>
              <a:t>write once, read many</a:t>
            </a:r>
            <a:r>
              <a:rPr lang="en-US" sz="2800" dirty="0">
                <a:solidFill>
                  <a:srgbClr val="333333"/>
                </a:solidFill>
                <a:latin typeface="Arial"/>
              </a:rPr>
              <a:t>”</a:t>
            </a:r>
          </a:p>
          <a:p>
            <a:pPr marL="457078" indent="-345984" defTabSz="1828316">
              <a:spcAft>
                <a:spcPts val="2400"/>
              </a:spcAft>
              <a:buClr>
                <a:srgbClr val="E60028"/>
              </a:buClr>
              <a:buSzPct val="150000"/>
              <a:buFont typeface="Arial" pitchFamily="34" charset="0"/>
              <a:buChar char="›"/>
              <a:defRPr/>
            </a:pPr>
            <a:r>
              <a:rPr lang="en-US" sz="2800" dirty="0" err="1">
                <a:solidFill>
                  <a:srgbClr val="333333"/>
                </a:solidFill>
                <a:latin typeface="Arial"/>
              </a:rPr>
              <a:t>Hadoop</a:t>
            </a:r>
            <a:r>
              <a:rPr lang="en-US" sz="2800" dirty="0">
                <a:solidFill>
                  <a:srgbClr val="333333"/>
                </a:solidFill>
                <a:latin typeface="Arial"/>
              </a:rPr>
              <a:t> became an “Ecosystem” of Big Data tools. It’s the “</a:t>
            </a:r>
            <a:r>
              <a:rPr lang="en-US" sz="2800" b="1" dirty="0">
                <a:solidFill>
                  <a:srgbClr val="333333"/>
                </a:solidFill>
                <a:latin typeface="Arial"/>
              </a:rPr>
              <a:t>Big Data Operating System</a:t>
            </a:r>
            <a:r>
              <a:rPr lang="en-US" sz="2800" dirty="0">
                <a:solidFill>
                  <a:srgbClr val="333333"/>
                </a:solidFill>
                <a:latin typeface="Arial"/>
              </a:rPr>
              <a:t>”.</a:t>
            </a:r>
          </a:p>
          <a:p>
            <a:pPr marL="457078" indent="-345984" defTabSz="1828316">
              <a:spcAft>
                <a:spcPts val="2400"/>
              </a:spcAft>
              <a:buClr>
                <a:srgbClr val="E60028"/>
              </a:buClr>
              <a:buSzPct val="150000"/>
              <a:buFont typeface="Arial" pitchFamily="34" charset="0"/>
              <a:buChar char="›"/>
              <a:defRPr/>
            </a:pPr>
            <a:r>
              <a:rPr lang="en-US" sz="2800" dirty="0">
                <a:solidFill>
                  <a:srgbClr val="333333"/>
                </a:solidFill>
                <a:latin typeface="Arial"/>
              </a:rPr>
              <a:t>Contains a lot of components, packaged as a “Distribution” (as Linux distributions), </a:t>
            </a:r>
            <a:br>
              <a:rPr lang="en-US" sz="2800" dirty="0">
                <a:solidFill>
                  <a:srgbClr val="333333"/>
                </a:solidFill>
                <a:latin typeface="Arial"/>
              </a:rPr>
            </a:br>
            <a:r>
              <a:rPr lang="en-US" sz="2800" dirty="0">
                <a:solidFill>
                  <a:srgbClr val="333333"/>
                </a:solidFill>
                <a:latin typeface="Arial"/>
              </a:rPr>
              <a:t>but comes with 2 mandatory components:</a:t>
            </a:r>
          </a:p>
          <a:p>
            <a:pPr marL="1734462" lvl="1" indent="-345984" defTabSz="1828316">
              <a:spcAft>
                <a:spcPts val="2400"/>
              </a:spcAft>
              <a:buClr>
                <a:srgbClr val="E60028"/>
              </a:buClr>
              <a:buSzPct val="150000"/>
              <a:buFont typeface="Arial" pitchFamily="34" charset="0"/>
              <a:buChar char="›"/>
              <a:defRPr/>
            </a:pPr>
            <a:r>
              <a:rPr lang="en-US" sz="2800" b="1" dirty="0">
                <a:solidFill>
                  <a:srgbClr val="333333"/>
                </a:solidFill>
                <a:latin typeface="Arial"/>
              </a:rPr>
              <a:t>HDFS</a:t>
            </a:r>
            <a:r>
              <a:rPr lang="en-US" sz="2800" dirty="0">
                <a:solidFill>
                  <a:srgbClr val="333333"/>
                </a:solidFill>
                <a:latin typeface="Arial"/>
              </a:rPr>
              <a:t>, the Storage: distributed filesystem to store any kind of files</a:t>
            </a:r>
          </a:p>
          <a:p>
            <a:pPr marL="1734462" lvl="1" indent="-345984" defTabSz="1828316">
              <a:spcAft>
                <a:spcPts val="2400"/>
              </a:spcAft>
              <a:buClr>
                <a:srgbClr val="E60028"/>
              </a:buClr>
              <a:buSzPct val="150000"/>
              <a:buFont typeface="Arial" pitchFamily="34" charset="0"/>
              <a:buChar char="›"/>
              <a:defRPr/>
            </a:pPr>
            <a:r>
              <a:rPr lang="en-US" sz="2800" b="1" dirty="0">
                <a:solidFill>
                  <a:srgbClr val="333333"/>
                </a:solidFill>
                <a:latin typeface="Arial"/>
              </a:rPr>
              <a:t>YARN</a:t>
            </a:r>
            <a:r>
              <a:rPr lang="en-US" sz="2800" dirty="0">
                <a:solidFill>
                  <a:srgbClr val="333333"/>
                </a:solidFill>
                <a:latin typeface="Arial"/>
              </a:rPr>
              <a:t>, the Grid Processing: a grid, on top of the HDFS, that allocate resources for a process </a:t>
            </a:r>
            <a:br>
              <a:rPr lang="en-US" sz="2800" dirty="0">
                <a:solidFill>
                  <a:srgbClr val="333333"/>
                </a:solidFill>
                <a:latin typeface="Arial"/>
              </a:rPr>
            </a:br>
            <a:r>
              <a:rPr lang="en-US" sz="2800" dirty="0">
                <a:solidFill>
                  <a:srgbClr val="333333"/>
                </a:solidFill>
                <a:latin typeface="Arial"/>
              </a:rPr>
              <a:t>and put it close to the data</a:t>
            </a:r>
          </a:p>
        </p:txBody>
      </p:sp>
      <p:pic>
        <p:nvPicPr>
          <p:cNvPr id="4" name="Picture 2" descr="Afficher l'image d'origine"/>
          <p:cNvPicPr>
            <a:picLocks noChangeAspect="1" noChangeArrowheads="1"/>
          </p:cNvPicPr>
          <p:nvPr/>
        </p:nvPicPr>
        <p:blipFill>
          <a:blip r:embed="rId4" cstate="print"/>
          <a:srcRect t="15781" b="18053"/>
          <a:stretch>
            <a:fillRect/>
          </a:stretch>
        </p:blipFill>
        <p:spPr bwMode="auto">
          <a:xfrm>
            <a:off x="18959187" y="2538523"/>
            <a:ext cx="3047298" cy="1106434"/>
          </a:xfrm>
          <a:prstGeom prst="rect">
            <a:avLst/>
          </a:prstGeom>
          <a:noFill/>
        </p:spPr>
      </p:pic>
      <p:pic>
        <p:nvPicPr>
          <p:cNvPr id="5" name="Image 4"/>
          <p:cNvPicPr>
            <a:picLocks noChangeAspect="1"/>
          </p:cNvPicPr>
          <p:nvPr/>
        </p:nvPicPr>
        <p:blipFill>
          <a:blip r:embed="rId5" cstate="screen">
            <a:extLst>
              <a:ext uri="{28A0092B-C50C-407E-A947-70E740481C1C}">
                <a14:useLocalDpi xmlns:a14="http://schemas.microsoft.com/office/drawing/2010/main" xmlns=""/>
              </a:ext>
            </a:extLst>
          </a:blip>
          <a:srcRect/>
          <a:stretch>
            <a:fillRect/>
          </a:stretch>
        </p:blipFill>
        <p:spPr>
          <a:xfrm>
            <a:off x="18527240" y="6426055"/>
            <a:ext cx="3981000" cy="1218918"/>
          </a:xfrm>
          <a:prstGeom prst="rect">
            <a:avLst/>
          </a:prstGeom>
        </p:spPr>
      </p:pic>
      <p:grpSp>
        <p:nvGrpSpPr>
          <p:cNvPr id="2" name="Group 5"/>
          <p:cNvGrpSpPr/>
          <p:nvPr/>
        </p:nvGrpSpPr>
        <p:grpSpPr>
          <a:xfrm>
            <a:off x="17663342" y="7865881"/>
            <a:ext cx="5942224" cy="3961482"/>
            <a:chOff x="4343400" y="4876801"/>
            <a:chExt cx="2971800" cy="1981200"/>
          </a:xfrm>
        </p:grpSpPr>
        <p:sp>
          <p:nvSpPr>
            <p:cNvPr id="7" name="Oval 6"/>
            <p:cNvSpPr/>
            <p:nvPr/>
          </p:nvSpPr>
          <p:spPr>
            <a:xfrm>
              <a:off x="4343400" y="4876801"/>
              <a:ext cx="2971800" cy="1981200"/>
            </a:xfrm>
            <a:prstGeom prst="ellipse">
              <a:avLst/>
            </a:prstGeom>
            <a:solidFill>
              <a:schemeClr val="bg1"/>
            </a:solid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400" dirty="0">
                <a:solidFill>
                  <a:srgbClr val="FFFFFF"/>
                </a:solidFill>
                <a:latin typeface="Arial"/>
              </a:endParaRPr>
            </a:p>
          </p:txBody>
        </p:sp>
        <p:grpSp>
          <p:nvGrpSpPr>
            <p:cNvPr id="6" name="Group 31"/>
            <p:cNvGrpSpPr/>
            <p:nvPr/>
          </p:nvGrpSpPr>
          <p:grpSpPr>
            <a:xfrm>
              <a:off x="4511205" y="5105405"/>
              <a:ext cx="2641498" cy="1614203"/>
              <a:chOff x="6220386" y="5105405"/>
              <a:chExt cx="2641498" cy="1614203"/>
            </a:xfrm>
          </p:grpSpPr>
          <p:grpSp>
            <p:nvGrpSpPr>
              <p:cNvPr id="8"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8" cstate="screen">
                  <a:extLst>
                    <a:ext uri="{28A0092B-C50C-407E-A947-70E740481C1C}">
                      <a14:useLocalDpi xmlns:a14="http://schemas.microsoft.com/office/drawing/2010/main" xmlns=""/>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9"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10"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4"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5"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20542992" y="3834365"/>
            <a:ext cx="0" cy="2303722"/>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 name="Groupe 180"/>
          <p:cNvGrpSpPr/>
          <p:nvPr/>
        </p:nvGrpSpPr>
        <p:grpSpPr>
          <a:xfrm>
            <a:off x="22270786" y="2538520"/>
            <a:ext cx="863896" cy="863896"/>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defTabSz="1828316">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defTabSz="1828316">
                <a:defRPr/>
              </a:pPr>
              <a:endParaRPr lang="fr-FR" kern="0" dirty="0">
                <a:solidFill>
                  <a:sysClr val="window" lastClr="FFFFFF"/>
                </a:solidFill>
                <a:latin typeface="Calibri"/>
              </a:endParaRPr>
            </a:p>
          </p:txBody>
        </p:sp>
      </p:grpSp>
      <p:grpSp>
        <p:nvGrpSpPr>
          <p:cNvPr id="21" name="Group 88"/>
          <p:cNvGrpSpPr/>
          <p:nvPr/>
        </p:nvGrpSpPr>
        <p:grpSpPr>
          <a:xfrm>
            <a:off x="2113215" y="8228629"/>
            <a:ext cx="11314522" cy="3941014"/>
            <a:chOff x="766614" y="3861842"/>
            <a:chExt cx="6408712" cy="2232248"/>
          </a:xfrm>
        </p:grpSpPr>
        <p:sp>
          <p:nvSpPr>
            <p:cNvPr id="28" name="Rounded Rectangle 27"/>
            <p:cNvSpPr/>
            <p:nvPr/>
          </p:nvSpPr>
          <p:spPr>
            <a:xfrm>
              <a:off x="766614" y="5013970"/>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29" name="Rounded Rectangle 28"/>
            <p:cNvSpPr/>
            <p:nvPr/>
          </p:nvSpPr>
          <p:spPr>
            <a:xfrm>
              <a:off x="766614" y="3861842"/>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30" name="Rounded Rectangle 29"/>
            <p:cNvSpPr/>
            <p:nvPr/>
          </p:nvSpPr>
          <p:spPr>
            <a:xfrm>
              <a:off x="982638" y="5209803"/>
              <a:ext cx="5976664" cy="783704"/>
            </a:xfrm>
            <a:prstGeom prst="roundRect">
              <a:avLst>
                <a:gd name="adj" fmla="val 8324"/>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grpSp>
          <p:nvGrpSpPr>
            <p:cNvPr id="22" name="Group 77"/>
            <p:cNvGrpSpPr/>
            <p:nvPr/>
          </p:nvGrpSpPr>
          <p:grpSpPr>
            <a:xfrm>
              <a:off x="1126654" y="5282952"/>
              <a:ext cx="5688632" cy="621482"/>
              <a:chOff x="1054646" y="5374010"/>
              <a:chExt cx="5688632" cy="621482"/>
            </a:xfrm>
            <a:solidFill>
              <a:srgbClr val="BABECA"/>
            </a:solidFill>
          </p:grpSpPr>
          <p:grpSp>
            <p:nvGrpSpPr>
              <p:cNvPr id="25" name="Group 42"/>
              <p:cNvGrpSpPr/>
              <p:nvPr/>
            </p:nvGrpSpPr>
            <p:grpSpPr>
              <a:xfrm>
                <a:off x="1054646" y="5374010"/>
                <a:ext cx="4248472" cy="261442"/>
                <a:chOff x="1054646" y="5374010"/>
                <a:chExt cx="4248472" cy="261442"/>
              </a:xfrm>
              <a:grpFill/>
            </p:grpSpPr>
            <p:sp>
              <p:nvSpPr>
                <p:cNvPr id="31" name="Rounded Rectangle 3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32" name="Rounded Rectangle 3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33" name="Rounded Rectangle 3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34" name="Rounded Rectangle 3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35" name="Rounded Rectangle 34"/>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36" name="Rounded Rectangle 35"/>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37" name="Rounded Rectangle 36"/>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38" name="Rounded Rectangle 37"/>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39" name="Rounded Rectangle 38"/>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40" name="Rounded Rectangle 39"/>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41" name="Rounded Rectangle 40"/>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42" name="Rounded Rectangle 41"/>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grpSp>
          <p:grpSp>
            <p:nvGrpSpPr>
              <p:cNvPr id="26" name="Group 43"/>
              <p:cNvGrpSpPr/>
              <p:nvPr/>
            </p:nvGrpSpPr>
            <p:grpSpPr>
              <a:xfrm>
                <a:off x="1054646" y="5734050"/>
                <a:ext cx="4248472" cy="261442"/>
                <a:chOff x="1054646" y="5374010"/>
                <a:chExt cx="4248472" cy="261442"/>
              </a:xfrm>
              <a:grpFill/>
            </p:grpSpPr>
            <p:sp>
              <p:nvSpPr>
                <p:cNvPr id="45" name="Rounded Rectangle 44"/>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46" name="Rounded Rectangle 45"/>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47" name="Rounded Rectangle 46"/>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48" name="Rounded Rectangle 47"/>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49" name="Rounded Rectangle 48"/>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50" name="Rounded Rectangle 49"/>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51" name="Rounded Rectangle 50"/>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52" name="Rounded Rectangle 51"/>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53" name="Rounded Rectangle 52"/>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54" name="Rounded Rectangle 53"/>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55" name="Rounded Rectangle 54"/>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56" name="Rounded Rectangle 55"/>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grpSp>
          <p:grpSp>
            <p:nvGrpSpPr>
              <p:cNvPr id="27" name="Group 56"/>
              <p:cNvGrpSpPr/>
              <p:nvPr/>
            </p:nvGrpSpPr>
            <p:grpSpPr>
              <a:xfrm>
                <a:off x="5375126" y="5374010"/>
                <a:ext cx="1368152" cy="261442"/>
                <a:chOff x="1054646" y="5374010"/>
                <a:chExt cx="1368152" cy="261442"/>
              </a:xfrm>
              <a:grpFill/>
            </p:grpSpPr>
            <p:sp>
              <p:nvSpPr>
                <p:cNvPr id="58" name="Rounded Rectangle 57"/>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59" name="Rounded Rectangle 58"/>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60" name="Rounded Rectangle 59"/>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61" name="Rounded Rectangle 60"/>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grpSp>
          <p:grpSp>
            <p:nvGrpSpPr>
              <p:cNvPr id="43" name="Group 69"/>
              <p:cNvGrpSpPr/>
              <p:nvPr/>
            </p:nvGrpSpPr>
            <p:grpSpPr>
              <a:xfrm>
                <a:off x="5375126" y="5734050"/>
                <a:ext cx="1368152" cy="261442"/>
                <a:chOff x="1054646" y="5374010"/>
                <a:chExt cx="1368152" cy="261442"/>
              </a:xfrm>
              <a:grpFill/>
            </p:grpSpPr>
            <p:sp>
              <p:nvSpPr>
                <p:cNvPr id="71" name="Rounded Rectangle 7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72" name="Rounded Rectangle 7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73" name="Rounded Rectangle 7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74" name="Rounded Rectangle 7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grpSp>
        </p:grpSp>
        <p:sp>
          <p:nvSpPr>
            <p:cNvPr id="79" name="Rounded Rectangle 78"/>
            <p:cNvSpPr/>
            <p:nvPr/>
          </p:nvSpPr>
          <p:spPr>
            <a:xfrm>
              <a:off x="982638" y="4509914"/>
              <a:ext cx="5976664" cy="639688"/>
            </a:xfrm>
            <a:prstGeom prst="roundRect">
              <a:avLst>
                <a:gd name="adj" fmla="val 8324"/>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200" dirty="0">
                <a:solidFill>
                  <a:srgbClr val="FFFFFF"/>
                </a:solidFill>
                <a:latin typeface="Arial"/>
              </a:endParaRPr>
            </a:p>
          </p:txBody>
        </p:sp>
        <p:sp>
          <p:nvSpPr>
            <p:cNvPr id="81" name="Freeform 80"/>
            <p:cNvSpPr/>
            <p:nvPr/>
          </p:nvSpPr>
          <p:spPr>
            <a:xfrm>
              <a:off x="1126654"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defTabSz="2554756"/>
              <a:r>
                <a:rPr lang="fr-FR" sz="2200" b="1" dirty="0">
                  <a:solidFill>
                    <a:srgbClr val="333333"/>
                  </a:solidFill>
                  <a:latin typeface="Arial"/>
                </a:rPr>
                <a:t>Batch</a:t>
              </a:r>
            </a:p>
            <a:p>
              <a:pPr defTabSz="2554756"/>
              <a:r>
                <a:rPr lang="fr-FR" sz="1800" dirty="0">
                  <a:solidFill>
                    <a:srgbClr val="333333"/>
                  </a:solidFill>
                  <a:latin typeface="Arial"/>
                </a:rPr>
                <a:t>SQL</a:t>
              </a:r>
            </a:p>
            <a:p>
              <a:pPr defTabSz="2554756"/>
              <a:r>
                <a:rPr lang="fr-FR" sz="1800" dirty="0" err="1">
                  <a:solidFill>
                    <a:srgbClr val="333333"/>
                  </a:solidFill>
                  <a:latin typeface="Arial"/>
                </a:rPr>
                <a:t>Hive</a:t>
              </a:r>
              <a:endParaRPr lang="en-US" sz="1800" dirty="0">
                <a:solidFill>
                  <a:srgbClr val="333333"/>
                </a:solidFill>
                <a:latin typeface="Arial"/>
              </a:endParaRPr>
            </a:p>
          </p:txBody>
        </p:sp>
        <p:sp>
          <p:nvSpPr>
            <p:cNvPr id="82" name="Freeform 81"/>
            <p:cNvSpPr/>
            <p:nvPr/>
          </p:nvSpPr>
          <p:spPr>
            <a:xfrm>
              <a:off x="2062758"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defTabSz="2554756"/>
              <a:r>
                <a:rPr lang="fr-FR" sz="2200" b="1" dirty="0">
                  <a:solidFill>
                    <a:srgbClr val="333333"/>
                  </a:solidFill>
                  <a:latin typeface="Arial"/>
                </a:rPr>
                <a:t>Stream</a:t>
              </a:r>
            </a:p>
            <a:p>
              <a:pPr defTabSz="2554756"/>
              <a:r>
                <a:rPr lang="fr-FR" sz="1800" dirty="0" err="1">
                  <a:solidFill>
                    <a:srgbClr val="333333"/>
                  </a:solidFill>
                  <a:latin typeface="Arial"/>
                </a:rPr>
                <a:t>Spark</a:t>
              </a:r>
              <a:endParaRPr lang="fr-FR" sz="1800" dirty="0">
                <a:solidFill>
                  <a:srgbClr val="333333"/>
                </a:solidFill>
                <a:latin typeface="Arial"/>
              </a:endParaRPr>
            </a:p>
            <a:p>
              <a:pPr defTabSz="2554756"/>
              <a:r>
                <a:rPr lang="fr-FR" sz="1800" dirty="0" err="1">
                  <a:solidFill>
                    <a:srgbClr val="333333"/>
                  </a:solidFill>
                  <a:latin typeface="Arial"/>
                </a:rPr>
                <a:t>InMemory</a:t>
              </a:r>
              <a:endParaRPr lang="en-US" sz="1800" dirty="0">
                <a:solidFill>
                  <a:srgbClr val="333333"/>
                </a:solidFill>
                <a:latin typeface="Arial"/>
              </a:endParaRPr>
            </a:p>
          </p:txBody>
        </p:sp>
        <p:sp>
          <p:nvSpPr>
            <p:cNvPr id="83" name="Freeform 82"/>
            <p:cNvSpPr/>
            <p:nvPr/>
          </p:nvSpPr>
          <p:spPr>
            <a:xfrm>
              <a:off x="299886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defTabSz="2554756"/>
              <a:r>
                <a:rPr lang="fr-FR" sz="2200" b="1" dirty="0">
                  <a:solidFill>
                    <a:srgbClr val="333333"/>
                  </a:solidFill>
                  <a:latin typeface="Arial"/>
                </a:rPr>
                <a:t>Graph</a:t>
              </a:r>
            </a:p>
            <a:p>
              <a:pPr defTabSz="2554756"/>
              <a:r>
                <a:rPr lang="fr-FR" sz="1800" dirty="0" err="1">
                  <a:solidFill>
                    <a:srgbClr val="333333"/>
                  </a:solidFill>
                  <a:latin typeface="Arial"/>
                </a:rPr>
                <a:t>GraphX</a:t>
              </a:r>
              <a:endParaRPr lang="en-US" sz="1800" dirty="0">
                <a:solidFill>
                  <a:srgbClr val="333333"/>
                </a:solidFill>
                <a:latin typeface="Arial"/>
              </a:endParaRPr>
            </a:p>
          </p:txBody>
        </p:sp>
        <p:sp>
          <p:nvSpPr>
            <p:cNvPr id="84" name="Freeform 83"/>
            <p:cNvSpPr/>
            <p:nvPr/>
          </p:nvSpPr>
          <p:spPr>
            <a:xfrm>
              <a:off x="3934966"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defTabSz="2554756"/>
              <a:r>
                <a:rPr lang="fr-FR" sz="2200" b="1" dirty="0" err="1">
                  <a:solidFill>
                    <a:srgbClr val="333333"/>
                  </a:solidFill>
                  <a:latin typeface="Arial"/>
                </a:rPr>
                <a:t>Search</a:t>
              </a:r>
              <a:endParaRPr lang="fr-FR" sz="2200" b="1" dirty="0">
                <a:solidFill>
                  <a:srgbClr val="333333"/>
                </a:solidFill>
                <a:latin typeface="Arial"/>
              </a:endParaRPr>
            </a:p>
            <a:p>
              <a:pPr defTabSz="2554756"/>
              <a:r>
                <a:rPr lang="fr-FR" sz="1800" dirty="0" err="1">
                  <a:solidFill>
                    <a:srgbClr val="333333"/>
                  </a:solidFill>
                  <a:latin typeface="Arial"/>
                </a:rPr>
                <a:t>Solr</a:t>
              </a:r>
              <a:endParaRPr lang="en-US" sz="1800" dirty="0">
                <a:solidFill>
                  <a:srgbClr val="333333"/>
                </a:solidFill>
                <a:latin typeface="Arial"/>
              </a:endParaRPr>
            </a:p>
          </p:txBody>
        </p:sp>
        <p:sp>
          <p:nvSpPr>
            <p:cNvPr id="85" name="Freeform 84"/>
            <p:cNvSpPr/>
            <p:nvPr/>
          </p:nvSpPr>
          <p:spPr>
            <a:xfrm>
              <a:off x="4871070"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defTabSz="2554756"/>
              <a:r>
                <a:rPr lang="fr-FR" sz="2200" b="1" dirty="0">
                  <a:solidFill>
                    <a:srgbClr val="333333"/>
                  </a:solidFill>
                  <a:latin typeface="Arial"/>
                </a:rPr>
                <a:t>Machine Learning</a:t>
              </a:r>
            </a:p>
            <a:p>
              <a:pPr defTabSz="2554756"/>
              <a:r>
                <a:rPr lang="fr-FR" sz="1800" dirty="0" err="1">
                  <a:solidFill>
                    <a:srgbClr val="333333"/>
                  </a:solidFill>
                  <a:latin typeface="Arial"/>
                </a:rPr>
                <a:t>Spark</a:t>
              </a:r>
              <a:r>
                <a:rPr lang="fr-FR" sz="1800" dirty="0">
                  <a:solidFill>
                    <a:srgbClr val="333333"/>
                  </a:solidFill>
                  <a:latin typeface="Arial"/>
                </a:rPr>
                <a:t> ML</a:t>
              </a:r>
              <a:endParaRPr lang="en-US" sz="1800" dirty="0">
                <a:solidFill>
                  <a:srgbClr val="333333"/>
                </a:solidFill>
                <a:latin typeface="Arial"/>
              </a:endParaRPr>
            </a:p>
          </p:txBody>
        </p:sp>
        <p:sp>
          <p:nvSpPr>
            <p:cNvPr id="86" name="Freeform 85"/>
            <p:cNvSpPr/>
            <p:nvPr/>
          </p:nvSpPr>
          <p:spPr>
            <a:xfrm>
              <a:off x="587918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defTabSz="2554756"/>
              <a:endParaRPr lang="fr-FR" sz="1800" dirty="0">
                <a:solidFill>
                  <a:srgbClr val="333333"/>
                </a:solidFill>
                <a:latin typeface="Arial"/>
              </a:endParaRPr>
            </a:p>
            <a:p>
              <a:pPr defTabSz="2554756"/>
              <a:endParaRPr lang="fr-FR" sz="1800" dirty="0">
                <a:solidFill>
                  <a:srgbClr val="333333"/>
                </a:solidFill>
                <a:latin typeface="Arial"/>
              </a:endParaRPr>
            </a:p>
            <a:p>
              <a:pPr defTabSz="2554756"/>
              <a:r>
                <a:rPr lang="fr-FR" sz="1800" b="1" dirty="0">
                  <a:solidFill>
                    <a:srgbClr val="333333"/>
                  </a:solidFill>
                  <a:latin typeface="Arial"/>
                </a:rPr>
                <a:t>…</a:t>
              </a:r>
              <a:endParaRPr lang="en-US" sz="1800" b="1" dirty="0">
                <a:solidFill>
                  <a:srgbClr val="333333"/>
                </a:solidFill>
                <a:latin typeface="Arial"/>
              </a:endParaRPr>
            </a:p>
          </p:txBody>
        </p:sp>
        <p:sp>
          <p:nvSpPr>
            <p:cNvPr id="87" name="TextBox 86"/>
            <p:cNvSpPr txBox="1"/>
            <p:nvPr/>
          </p:nvSpPr>
          <p:spPr>
            <a:xfrm>
              <a:off x="2854846" y="4725938"/>
              <a:ext cx="2376264" cy="288032"/>
            </a:xfrm>
            <a:prstGeom prst="rect">
              <a:avLst/>
            </a:prstGeom>
            <a:noFill/>
          </p:spPr>
          <p:txBody>
            <a:bodyPr wrap="none" lIns="35992" tIns="35992" rIns="35992" bIns="35992" rtlCol="0">
              <a:noAutofit/>
            </a:bodyPr>
            <a:lstStyle/>
            <a:p>
              <a:pPr defTabSz="2554756"/>
              <a:r>
                <a:rPr lang="fr-FR" sz="2400" b="1" dirty="0">
                  <a:latin typeface="Arial"/>
                </a:rPr>
                <a:t>YARN</a:t>
              </a:r>
              <a:r>
                <a:rPr lang="fr-FR" sz="2100" b="1" dirty="0">
                  <a:latin typeface="Arial"/>
                </a:rPr>
                <a:t>: Data Operating System</a:t>
              </a:r>
            </a:p>
            <a:p>
              <a:pPr defTabSz="2554756"/>
              <a:r>
                <a:rPr lang="fr-FR" sz="2100" dirty="0">
                  <a:latin typeface="Arial"/>
                </a:rPr>
                <a:t>(Cluster Resource Management)</a:t>
              </a:r>
              <a:endParaRPr lang="en-US" sz="2100" dirty="0" err="1">
                <a:latin typeface="Arial"/>
              </a:endParaRPr>
            </a:p>
          </p:txBody>
        </p:sp>
        <p:sp>
          <p:nvSpPr>
            <p:cNvPr id="88" name="TextBox 87"/>
            <p:cNvSpPr txBox="1"/>
            <p:nvPr/>
          </p:nvSpPr>
          <p:spPr>
            <a:xfrm>
              <a:off x="2494806" y="5302002"/>
              <a:ext cx="2880320" cy="576064"/>
            </a:xfrm>
            <a:prstGeom prst="rect">
              <a:avLst/>
            </a:prstGeom>
            <a:noFill/>
          </p:spPr>
          <p:txBody>
            <a:bodyPr wrap="none" lIns="35992" tIns="35992" rIns="35992" bIns="35992" rtlCol="0">
              <a:noAutofit/>
            </a:bodyPr>
            <a:lstStyle/>
            <a:p>
              <a:pPr defTabSz="2554756"/>
              <a:r>
                <a:rPr lang="fr-FR" sz="2800" b="1" dirty="0">
                  <a:solidFill>
                    <a:srgbClr val="333333"/>
                  </a:solidFill>
                  <a:latin typeface="Arial"/>
                </a:rPr>
                <a:t>HDFS </a:t>
              </a:r>
            </a:p>
            <a:p>
              <a:pPr defTabSz="2554756"/>
              <a:r>
                <a:rPr lang="fr-FR" sz="2400" dirty="0">
                  <a:solidFill>
                    <a:srgbClr val="333333"/>
                  </a:solidFill>
                  <a:latin typeface="Arial"/>
                </a:rPr>
                <a:t>(</a:t>
              </a:r>
              <a:r>
                <a:rPr lang="fr-FR" sz="2400" dirty="0" err="1">
                  <a:solidFill>
                    <a:srgbClr val="333333"/>
                  </a:solidFill>
                  <a:latin typeface="Arial"/>
                </a:rPr>
                <a:t>Hadoop</a:t>
              </a:r>
              <a:r>
                <a:rPr lang="fr-FR" sz="2400" dirty="0">
                  <a:solidFill>
                    <a:srgbClr val="333333"/>
                  </a:solidFill>
                  <a:latin typeface="Arial"/>
                </a:rPr>
                <a:t> </a:t>
              </a:r>
              <a:r>
                <a:rPr lang="fr-FR" sz="2400" dirty="0" err="1">
                  <a:solidFill>
                    <a:srgbClr val="333333"/>
                  </a:solidFill>
                  <a:latin typeface="Arial"/>
                </a:rPr>
                <a:t>Distributed</a:t>
              </a:r>
              <a:r>
                <a:rPr lang="fr-FR" sz="2400" dirty="0">
                  <a:solidFill>
                    <a:srgbClr val="333333"/>
                  </a:solidFill>
                  <a:latin typeface="Arial"/>
                </a:rPr>
                <a:t> File System)</a:t>
              </a:r>
              <a:endParaRPr lang="en-US" sz="2100" dirty="0" err="1">
                <a:solidFill>
                  <a:srgbClr val="333333"/>
                </a:solidFill>
                <a:latin typeface="Arial"/>
              </a:endParaRPr>
            </a:p>
          </p:txBody>
        </p:sp>
      </p:grpSp>
      <p:pic>
        <p:nvPicPr>
          <p:cNvPr id="75" name="Picture 8" descr="Résultat de recherche d'images pour &quot;hadoop logo&quot;"/>
          <p:cNvPicPr>
            <a:picLocks noChangeAspect="1" noChangeArrowheads="1"/>
          </p:cNvPicPr>
          <p:nvPr/>
        </p:nvPicPr>
        <p:blipFill>
          <a:blip r:embed="rId16" cstate="print"/>
          <a:srcRect/>
          <a:stretch>
            <a:fillRect/>
          </a:stretch>
        </p:blipFill>
        <p:spPr bwMode="auto">
          <a:xfrm>
            <a:off x="838828" y="102803"/>
            <a:ext cx="6624736" cy="1715806"/>
          </a:xfrm>
          <a:prstGeom prst="rect">
            <a:avLst/>
          </a:prstGeom>
          <a:noFill/>
        </p:spPr>
      </p:pic>
    </p:spTree>
    <p:custDataLst>
      <p:tags r:id="rId1"/>
    </p:custDataLst>
    <p:extLst>
      <p:ext uri="{BB962C8B-B14F-4D97-AF65-F5344CB8AC3E}">
        <p14:creationId xmlns:p14="http://schemas.microsoft.com/office/powerpoint/2010/main" xmlns="" val="27158708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PROCESSING FRAMEWORKS</a:t>
            </a:r>
            <a:endParaRPr lang="en-US" dirty="0"/>
          </a:p>
        </p:txBody>
      </p:sp>
      <p:pic>
        <p:nvPicPr>
          <p:cNvPr id="11" name="Picture 2" descr="http://insidebigdata.com/wp-content/uploads/2014/05/mapreduce-logo.jpg"/>
          <p:cNvPicPr>
            <a:picLocks noChangeAspect="1" noChangeArrowheads="1"/>
          </p:cNvPicPr>
          <p:nvPr/>
        </p:nvPicPr>
        <p:blipFill>
          <a:blip r:embed="rId3" cstate="print"/>
          <a:srcRect/>
          <a:stretch>
            <a:fillRect/>
          </a:stretch>
        </p:blipFill>
        <p:spPr bwMode="auto">
          <a:xfrm>
            <a:off x="1296150" y="1675554"/>
            <a:ext cx="4023680" cy="1232252"/>
          </a:xfrm>
          <a:prstGeom prst="rect">
            <a:avLst/>
          </a:prstGeom>
          <a:noFill/>
        </p:spPr>
      </p:pic>
      <p:pic>
        <p:nvPicPr>
          <p:cNvPr id="12" name="Picture 4" descr="http://spark.apache.org/images/spark-logo-trademark.png"/>
          <p:cNvPicPr>
            <a:picLocks noChangeAspect="1" noChangeArrowheads="1"/>
          </p:cNvPicPr>
          <p:nvPr/>
        </p:nvPicPr>
        <p:blipFill>
          <a:blip r:embed="rId4" cstate="print"/>
          <a:srcRect/>
          <a:stretch>
            <a:fillRect/>
          </a:stretch>
        </p:blipFill>
        <p:spPr bwMode="auto">
          <a:xfrm>
            <a:off x="18105881" y="1217552"/>
            <a:ext cx="3872794" cy="2059996"/>
          </a:xfrm>
          <a:prstGeom prst="rect">
            <a:avLst/>
          </a:prstGeom>
          <a:noFill/>
        </p:spPr>
      </p:pic>
      <p:pic>
        <p:nvPicPr>
          <p:cNvPr id="13" name="Picture 6" descr="Afficher l'image d'origine"/>
          <p:cNvPicPr>
            <a:picLocks noChangeAspect="1" noChangeArrowheads="1"/>
          </p:cNvPicPr>
          <p:nvPr/>
        </p:nvPicPr>
        <p:blipFill>
          <a:blip r:embed="rId5" cstate="print"/>
          <a:srcRect/>
          <a:stretch>
            <a:fillRect/>
          </a:stretch>
        </p:blipFill>
        <p:spPr bwMode="auto">
          <a:xfrm>
            <a:off x="10563942" y="1217553"/>
            <a:ext cx="3696756" cy="1894590"/>
          </a:xfrm>
          <a:prstGeom prst="rect">
            <a:avLst/>
          </a:prstGeom>
          <a:noFill/>
        </p:spPr>
      </p:pic>
      <p:pic>
        <p:nvPicPr>
          <p:cNvPr id="14" name="Picture 10" descr="Flow for a Hive or Pig Query on MapReduce"/>
          <p:cNvPicPr>
            <a:picLocks noChangeAspect="1" noChangeArrowheads="1"/>
          </p:cNvPicPr>
          <p:nvPr/>
        </p:nvPicPr>
        <p:blipFill>
          <a:blip r:embed="rId6" cstate="print"/>
          <a:srcRect b="9831"/>
          <a:stretch>
            <a:fillRect/>
          </a:stretch>
        </p:blipFill>
        <p:spPr bwMode="auto">
          <a:xfrm>
            <a:off x="1296150" y="7153080"/>
            <a:ext cx="5286632" cy="4843564"/>
          </a:xfrm>
          <a:prstGeom prst="rect">
            <a:avLst/>
          </a:prstGeom>
          <a:noFill/>
        </p:spPr>
      </p:pic>
      <p:sp>
        <p:nvSpPr>
          <p:cNvPr id="15" name="TextBox 14"/>
          <p:cNvSpPr txBox="1"/>
          <p:nvPr/>
        </p:nvSpPr>
        <p:spPr>
          <a:xfrm>
            <a:off x="1296150" y="3379716"/>
            <a:ext cx="6249832" cy="4040936"/>
          </a:xfrm>
          <a:prstGeom prst="rect">
            <a:avLst/>
          </a:prstGeom>
          <a:noFill/>
          <a:ln w="9525" cap="flat" cmpd="sng" algn="ctr">
            <a:noFill/>
            <a:prstDash val="solid"/>
          </a:ln>
          <a:effectLst/>
        </p:spPr>
        <p:txBody>
          <a:bodyPr lIns="0" tIns="77894" rIns="0" bIns="77894" rtlCol="0" anchor="t"/>
          <a:lstStyle>
            <a:defPPr>
              <a:defRPr lang="en-US"/>
            </a:defPPr>
            <a:lvl1pPr marL="228585" indent="-173027" defTabSz="914341">
              <a:spcAft>
                <a:spcPts val="1200"/>
              </a:spcAft>
              <a:buClr>
                <a:srgbClr val="E60028"/>
              </a:buClr>
              <a:buSzPct val="150000"/>
              <a:buFont typeface="Arial" pitchFamily="34" charset="0"/>
              <a:buChar char="›"/>
              <a:defRPr sz="1400" kern="0">
                <a:solidFill>
                  <a:srgbClr val="333333"/>
                </a:solidFill>
              </a:defRPr>
            </a:lvl1pPr>
          </a:lstStyle>
          <a:p>
            <a:pPr marL="111094" indent="0" defTabSz="1828316">
              <a:buNone/>
            </a:pPr>
            <a:r>
              <a:rPr lang="en-GB" sz="2400" b="1" dirty="0">
                <a:latin typeface="Arial"/>
              </a:rPr>
              <a:t>Map Reduce</a:t>
            </a:r>
          </a:p>
          <a:p>
            <a:pPr marL="457078" indent="-345984" defTabSz="1828316"/>
            <a:r>
              <a:rPr lang="en-GB" sz="2400" dirty="0">
                <a:latin typeface="Arial"/>
              </a:rPr>
              <a:t>The old way. Still used for very large volume of data.</a:t>
            </a:r>
          </a:p>
          <a:p>
            <a:pPr marL="457078" indent="-345984" defTabSz="1828316"/>
            <a:r>
              <a:rPr lang="en-GB" sz="2400" dirty="0">
                <a:latin typeface="Arial"/>
              </a:rPr>
              <a:t>Store data on disk between Map &amp; Reduce and between multiple MapReduce jobs.</a:t>
            </a:r>
            <a:br>
              <a:rPr lang="en-GB" sz="2400" dirty="0">
                <a:latin typeface="Arial"/>
              </a:rPr>
            </a:br>
            <a:r>
              <a:rPr lang="en-GB" sz="2400" dirty="0">
                <a:latin typeface="Arial"/>
                <a:sym typeface="Wingdings" panose="05000000000000000000" pitchFamily="2" charset="2"/>
              </a:rPr>
              <a:t> Can be very slow</a:t>
            </a:r>
            <a:endParaRPr lang="en-GB" sz="2400" dirty="0">
              <a:latin typeface="Arial"/>
            </a:endParaRPr>
          </a:p>
        </p:txBody>
      </p:sp>
      <p:pic>
        <p:nvPicPr>
          <p:cNvPr id="16" name="Picture 12" descr="Flow for a Hive or Pig Query on Tez"/>
          <p:cNvPicPr>
            <a:picLocks noChangeAspect="1" noChangeArrowheads="1"/>
          </p:cNvPicPr>
          <p:nvPr/>
        </p:nvPicPr>
        <p:blipFill>
          <a:blip r:embed="rId7" cstate="print"/>
          <a:srcRect/>
          <a:stretch>
            <a:fillRect/>
          </a:stretch>
        </p:blipFill>
        <p:spPr bwMode="auto">
          <a:xfrm>
            <a:off x="8979621" y="6715562"/>
            <a:ext cx="6147734" cy="5611152"/>
          </a:xfrm>
          <a:prstGeom prst="rect">
            <a:avLst/>
          </a:prstGeom>
          <a:noFill/>
        </p:spPr>
      </p:pic>
      <p:sp>
        <p:nvSpPr>
          <p:cNvPr id="17" name="TextBox 16"/>
          <p:cNvSpPr txBox="1"/>
          <p:nvPr/>
        </p:nvSpPr>
        <p:spPr>
          <a:xfrm>
            <a:off x="8877522" y="3379716"/>
            <a:ext cx="6249832" cy="4040936"/>
          </a:xfrm>
          <a:prstGeom prst="rect">
            <a:avLst/>
          </a:prstGeom>
          <a:noFill/>
        </p:spPr>
        <p:txBody>
          <a:bodyPr wrap="square" lIns="71984" tIns="71984" rIns="71984" bIns="71984" rtlCol="0">
            <a:noAutofit/>
          </a:bodyPr>
          <a:lstStyle/>
          <a:p>
            <a:pPr marL="177764" indent="-177764" defTabSz="2554756">
              <a:spcAft>
                <a:spcPts val="800"/>
              </a:spcAft>
              <a:buClr>
                <a:srgbClr val="E60028"/>
              </a:buClr>
            </a:pPr>
            <a:r>
              <a:rPr lang="en-GB" sz="2400" b="1" dirty="0">
                <a:solidFill>
                  <a:srgbClr val="B9292D">
                    <a:lumMod val="25000"/>
                  </a:srgbClr>
                </a:solidFill>
                <a:latin typeface="Arial"/>
              </a:rPr>
              <a:t>TEZ</a:t>
            </a:r>
            <a:endParaRPr lang="en-GB" sz="2400" dirty="0">
              <a:solidFill>
                <a:srgbClr val="B9292D">
                  <a:lumMod val="25000"/>
                </a:srgbClr>
              </a:solidFill>
              <a:latin typeface="Arial"/>
            </a:endParaRPr>
          </a:p>
          <a:p>
            <a:pPr marL="457078" indent="-345984" defTabSz="1828316">
              <a:spcAft>
                <a:spcPts val="2400"/>
              </a:spcAft>
              <a:buClr>
                <a:srgbClr val="E60028"/>
              </a:buClr>
              <a:buSzPct val="150000"/>
              <a:buFont typeface="Arial" pitchFamily="34" charset="0"/>
              <a:buChar char="›"/>
            </a:pPr>
            <a:r>
              <a:rPr lang="en-GB" sz="2400" dirty="0">
                <a:solidFill>
                  <a:srgbClr val="333333"/>
                </a:solidFill>
                <a:latin typeface="Arial"/>
              </a:rPr>
              <a:t>Replace </a:t>
            </a:r>
            <a:r>
              <a:rPr lang="en-GB" sz="2400" dirty="0" err="1">
                <a:solidFill>
                  <a:srgbClr val="333333"/>
                </a:solidFill>
                <a:latin typeface="Arial"/>
              </a:rPr>
              <a:t>MapReduce</a:t>
            </a:r>
            <a:endParaRPr lang="en-GB" sz="2400" dirty="0">
              <a:solidFill>
                <a:srgbClr val="333333"/>
              </a:solidFill>
              <a:latin typeface="Arial"/>
            </a:endParaRPr>
          </a:p>
          <a:p>
            <a:pPr marL="457078" indent="-345984" defTabSz="1828316">
              <a:spcAft>
                <a:spcPts val="2400"/>
              </a:spcAft>
              <a:buClr>
                <a:srgbClr val="E60028"/>
              </a:buClr>
              <a:buSzPct val="150000"/>
              <a:buFont typeface="Arial" pitchFamily="34" charset="0"/>
              <a:buChar char="›"/>
            </a:pPr>
            <a:r>
              <a:rPr lang="en-GB" sz="2400" dirty="0">
                <a:solidFill>
                  <a:srgbClr val="333333"/>
                </a:solidFill>
                <a:latin typeface="Arial"/>
              </a:rPr>
              <a:t>Optimize the “DAG” (Directed Acyclic Graph) to avoid data transfer on disk</a:t>
            </a:r>
          </a:p>
          <a:p>
            <a:pPr marL="457078" indent="-345984" defTabSz="1828316">
              <a:spcAft>
                <a:spcPts val="2400"/>
              </a:spcAft>
              <a:buClr>
                <a:srgbClr val="E60028"/>
              </a:buClr>
              <a:buSzPct val="150000"/>
              <a:buFont typeface="Arial" pitchFamily="34" charset="0"/>
              <a:buChar char="›"/>
            </a:pPr>
            <a:r>
              <a:rPr lang="en-GB" sz="2400" dirty="0">
                <a:solidFill>
                  <a:srgbClr val="333333"/>
                </a:solidFill>
                <a:latin typeface="Arial"/>
              </a:rPr>
              <a:t>Used a lot for SQL on Hadoop</a:t>
            </a:r>
          </a:p>
        </p:txBody>
      </p:sp>
      <p:pic>
        <p:nvPicPr>
          <p:cNvPr id="18" name="Picture 14" descr="http://spark.apache.org/images/logistic-regression.png"/>
          <p:cNvPicPr>
            <a:picLocks noChangeAspect="1" noChangeArrowheads="1"/>
          </p:cNvPicPr>
          <p:nvPr/>
        </p:nvPicPr>
        <p:blipFill>
          <a:blip r:embed="rId8" cstate="print"/>
          <a:srcRect/>
          <a:stretch>
            <a:fillRect/>
          </a:stretch>
        </p:blipFill>
        <p:spPr bwMode="auto">
          <a:xfrm>
            <a:off x="16873627" y="8475923"/>
            <a:ext cx="5501126" cy="2838582"/>
          </a:xfrm>
          <a:prstGeom prst="rect">
            <a:avLst/>
          </a:prstGeom>
          <a:noFill/>
        </p:spPr>
      </p:pic>
      <p:sp>
        <p:nvSpPr>
          <p:cNvPr id="19" name="TextBox 18"/>
          <p:cNvSpPr txBox="1"/>
          <p:nvPr/>
        </p:nvSpPr>
        <p:spPr>
          <a:xfrm>
            <a:off x="16609020" y="3379716"/>
            <a:ext cx="6249832" cy="4040936"/>
          </a:xfrm>
          <a:prstGeom prst="rect">
            <a:avLst/>
          </a:prstGeom>
          <a:noFill/>
        </p:spPr>
        <p:txBody>
          <a:bodyPr wrap="square" lIns="71984" tIns="71984" rIns="71984" bIns="71984" rtlCol="0">
            <a:noAutofit/>
          </a:bodyPr>
          <a:lstStyle/>
          <a:p>
            <a:pPr marL="177764" indent="-177764" defTabSz="2554756">
              <a:spcAft>
                <a:spcPts val="800"/>
              </a:spcAft>
              <a:buClr>
                <a:srgbClr val="E60028"/>
              </a:buClr>
            </a:pPr>
            <a:r>
              <a:rPr lang="en-GB" sz="2400" b="1" dirty="0">
                <a:solidFill>
                  <a:srgbClr val="B9292D">
                    <a:lumMod val="25000"/>
                  </a:srgbClr>
                </a:solidFill>
                <a:latin typeface="Arial"/>
              </a:rPr>
              <a:t>Spark</a:t>
            </a:r>
            <a:endParaRPr lang="en-GB" sz="2400" dirty="0">
              <a:solidFill>
                <a:srgbClr val="B9292D">
                  <a:lumMod val="25000"/>
                </a:srgbClr>
              </a:solidFill>
              <a:latin typeface="Arial"/>
            </a:endParaRPr>
          </a:p>
          <a:p>
            <a:pPr marL="457078" indent="-345984" defTabSz="1828316">
              <a:spcAft>
                <a:spcPts val="2400"/>
              </a:spcAft>
              <a:buClr>
                <a:srgbClr val="E60028"/>
              </a:buClr>
              <a:buSzPct val="150000"/>
              <a:buFont typeface="Arial" pitchFamily="34" charset="0"/>
              <a:buChar char="›"/>
            </a:pPr>
            <a:r>
              <a:rPr lang="en-GB" sz="2400" dirty="0">
                <a:solidFill>
                  <a:srgbClr val="333333"/>
                </a:solidFill>
                <a:latin typeface="Arial"/>
              </a:rPr>
              <a:t>Even faster than TEZ</a:t>
            </a:r>
          </a:p>
          <a:p>
            <a:pPr marL="457078" indent="-345984" defTabSz="1828316">
              <a:spcAft>
                <a:spcPts val="2400"/>
              </a:spcAft>
              <a:buClr>
                <a:srgbClr val="E60028"/>
              </a:buClr>
              <a:buSzPct val="150000"/>
              <a:buFont typeface="Arial" pitchFamily="34" charset="0"/>
              <a:buChar char="›"/>
            </a:pPr>
            <a:r>
              <a:rPr lang="en-GB" sz="2400" dirty="0">
                <a:solidFill>
                  <a:srgbClr val="333333"/>
                </a:solidFill>
                <a:latin typeface="Arial"/>
              </a:rPr>
              <a:t>Optimize the “DAG” and leverage on memory for faster computing</a:t>
            </a:r>
          </a:p>
          <a:p>
            <a:pPr marL="457078" indent="-345984" defTabSz="1828316">
              <a:spcAft>
                <a:spcPts val="2400"/>
              </a:spcAft>
              <a:buClr>
                <a:srgbClr val="E60028"/>
              </a:buClr>
              <a:buSzPct val="150000"/>
              <a:buFont typeface="Arial" pitchFamily="34" charset="0"/>
              <a:buChar char="›"/>
            </a:pPr>
            <a:r>
              <a:rPr lang="en-GB" sz="2400" dirty="0">
                <a:solidFill>
                  <a:srgbClr val="333333"/>
                </a:solidFill>
                <a:latin typeface="Arial"/>
              </a:rPr>
              <a:t>Not limited by “Map-Reduce” operations</a:t>
            </a:r>
          </a:p>
          <a:p>
            <a:pPr marL="457078" indent="-345984" defTabSz="1828316">
              <a:spcAft>
                <a:spcPts val="2400"/>
              </a:spcAft>
              <a:buClr>
                <a:srgbClr val="E60028"/>
              </a:buClr>
              <a:buSzPct val="150000"/>
              <a:buFont typeface="Arial" pitchFamily="34" charset="0"/>
              <a:buChar char="›"/>
            </a:pPr>
            <a:r>
              <a:rPr lang="en-GB" sz="2400" dirty="0">
                <a:solidFill>
                  <a:srgbClr val="333333"/>
                </a:solidFill>
                <a:latin typeface="Arial"/>
              </a:rPr>
              <a:t>Can work as Batch or Streaming</a:t>
            </a:r>
          </a:p>
        </p:txBody>
      </p:sp>
      <p:pic>
        <p:nvPicPr>
          <p:cNvPr id="20" name="Picture 8" descr="Afficher l'image d'origine"/>
          <p:cNvPicPr>
            <a:picLocks noChangeAspect="1" noChangeArrowheads="1"/>
          </p:cNvPicPr>
          <p:nvPr/>
        </p:nvPicPr>
        <p:blipFill>
          <a:blip r:embed="rId9" cstate="print"/>
          <a:srcRect/>
          <a:stretch>
            <a:fillRect/>
          </a:stretch>
        </p:blipFill>
        <p:spPr bwMode="auto">
          <a:xfrm>
            <a:off x="21997764" y="11329764"/>
            <a:ext cx="2386236" cy="2386236"/>
          </a:xfrm>
          <a:prstGeom prst="rect">
            <a:avLst/>
          </a:prstGeom>
          <a:noFill/>
        </p:spPr>
      </p:pic>
    </p:spTree>
    <p:custDataLst>
      <p:tags r:id="rId1"/>
    </p:custDataLst>
    <p:extLst>
      <p:ext uri="{BB962C8B-B14F-4D97-AF65-F5344CB8AC3E}">
        <p14:creationId xmlns:p14="http://schemas.microsoft.com/office/powerpoint/2010/main" xmlns="" val="19343893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1442" y="1961696"/>
            <a:ext cx="8494976" cy="3847126"/>
          </a:xfrm>
          <a:prstGeom prst="rect">
            <a:avLst/>
          </a:prstGeom>
        </p:spPr>
        <p:txBody>
          <a:bodyPr wrap="square" lIns="431820" tIns="91400" rIns="179926" bIns="91400">
            <a:spAutoFit/>
          </a:bodyPr>
          <a:lstStyle/>
          <a:p>
            <a:pPr marL="6348" lvl="1" defTabSz="2554756">
              <a:spcAft>
                <a:spcPts val="1200"/>
              </a:spcAft>
            </a:pPr>
            <a:r>
              <a:rPr lang="en-GB" sz="4000" dirty="0">
                <a:solidFill>
                  <a:srgbClr val="000000">
                    <a:lumMod val="65000"/>
                    <a:lumOff val="35000"/>
                  </a:srgbClr>
                </a:solidFill>
                <a:latin typeface="Arial"/>
              </a:rPr>
              <a:t>Send distributed jobs on the grid</a:t>
            </a:r>
          </a:p>
          <a:p>
            <a:pPr marL="6348" lvl="1" defTabSz="2554756">
              <a:spcAft>
                <a:spcPts val="1200"/>
              </a:spcAft>
            </a:pPr>
            <a:r>
              <a:rPr lang="en-US" sz="2800" dirty="0">
                <a:solidFill>
                  <a:srgbClr val="000000">
                    <a:lumMod val="65000"/>
                    <a:lumOff val="35000"/>
                  </a:srgbClr>
                </a:solidFill>
                <a:latin typeface="Arial"/>
              </a:rPr>
              <a:t>Write your processing code in Java or Python using Apache Spark.</a:t>
            </a:r>
          </a:p>
          <a:p>
            <a:pPr marL="6348" lvl="1" defTabSz="2554756">
              <a:spcAft>
                <a:spcPts val="1200"/>
              </a:spcAft>
            </a:pPr>
            <a:r>
              <a:rPr lang="en-US" sz="2800" dirty="0">
                <a:solidFill>
                  <a:srgbClr val="000000">
                    <a:lumMod val="65000"/>
                    <a:lumOff val="35000"/>
                  </a:srgbClr>
                </a:solidFill>
                <a:latin typeface="Arial"/>
              </a:rPr>
              <a:t>Specify the needed RAM &amp; CPU, your job is distributed across the grid, close to the data.</a:t>
            </a:r>
          </a:p>
          <a:p>
            <a:pPr marL="6348" lvl="1" defTabSz="2554756">
              <a:spcAft>
                <a:spcPts val="1200"/>
              </a:spcAft>
            </a:pPr>
            <a:r>
              <a:rPr lang="en-US" sz="2800" dirty="0">
                <a:solidFill>
                  <a:srgbClr val="000000">
                    <a:lumMod val="65000"/>
                    <a:lumOff val="35000"/>
                  </a:srgbClr>
                </a:solidFill>
                <a:latin typeface="Arial"/>
              </a:rPr>
              <a:t>Hadoop takes care of the resiliency: retry in case of application &amp; hardware failures.</a:t>
            </a:r>
          </a:p>
        </p:txBody>
      </p:sp>
      <p:pic>
        <p:nvPicPr>
          <p:cNvPr id="3" name="Picture 2"/>
          <p:cNvPicPr>
            <a:picLocks noChangeAspect="1"/>
          </p:cNvPicPr>
          <p:nvPr/>
        </p:nvPicPr>
        <p:blipFill rotWithShape="1">
          <a:blip r:embed="rId3" cstate="print"/>
          <a:srcRect l="1799" t="14721" r="3702" b="12201"/>
          <a:stretch/>
        </p:blipFill>
        <p:spPr>
          <a:xfrm>
            <a:off x="9581080" y="1970946"/>
            <a:ext cx="14129888" cy="8250336"/>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cstate="print"/>
          <a:stretch>
            <a:fillRect/>
          </a:stretch>
        </p:blipFill>
        <p:spPr>
          <a:xfrm>
            <a:off x="655806" y="6426053"/>
            <a:ext cx="8080612" cy="3363282"/>
          </a:xfrm>
          <a:prstGeom prst="rect">
            <a:avLst/>
          </a:prstGeom>
        </p:spPr>
      </p:pic>
      <p:pic>
        <p:nvPicPr>
          <p:cNvPr id="1026" name="Picture 2" descr="Afficher l'image d'origin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867733" y="9789334"/>
            <a:ext cx="3656754" cy="190456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8" descr="Afficher l'image d'origine"/>
          <p:cNvPicPr>
            <a:picLocks noChangeAspect="1" noChangeArrowheads="1"/>
          </p:cNvPicPr>
          <p:nvPr/>
        </p:nvPicPr>
        <p:blipFill>
          <a:blip r:embed="rId6" cstate="print"/>
          <a:srcRect/>
          <a:stretch>
            <a:fillRect/>
          </a:stretch>
        </p:blipFill>
        <p:spPr bwMode="auto">
          <a:xfrm>
            <a:off x="21997764" y="11329764"/>
            <a:ext cx="2386236" cy="2386236"/>
          </a:xfrm>
          <a:prstGeom prst="rect">
            <a:avLst/>
          </a:prstGeom>
          <a:noFill/>
        </p:spPr>
      </p:pic>
    </p:spTree>
    <p:custDataLst>
      <p:tags r:id="rId1"/>
    </p:custDataLst>
    <p:extLst>
      <p:ext uri="{BB962C8B-B14F-4D97-AF65-F5344CB8AC3E}">
        <p14:creationId xmlns:p14="http://schemas.microsoft.com/office/powerpoint/2010/main" xmlns="" val="29727595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8752" y="2098204"/>
            <a:ext cx="21746416" cy="9224292"/>
          </a:xfrm>
          <a:prstGeom prst="rect">
            <a:avLst/>
          </a:prstGeom>
        </p:spPr>
        <p:style>
          <a:lnRef idx="2">
            <a:schemeClr val="dk1"/>
          </a:lnRef>
          <a:fillRef idx="1">
            <a:schemeClr val="lt1"/>
          </a:fillRef>
          <a:effectRef idx="0">
            <a:schemeClr val="dk1"/>
          </a:effectRef>
          <a:fontRef idx="minor">
            <a:schemeClr val="dk1"/>
          </a:fontRef>
        </p:style>
        <p:txBody>
          <a:bodyPr lIns="182880" tIns="91440" rIns="182880" bIns="91440" rtlCol="0" anchor="ctr"/>
          <a:lstStyle/>
          <a:p>
            <a:pPr algn="ctr"/>
            <a:endParaRPr lang="fr-FR"/>
          </a:p>
        </p:txBody>
      </p:sp>
      <p:sp>
        <p:nvSpPr>
          <p:cNvPr id="5" name="Rectangle 4"/>
          <p:cNvSpPr/>
          <p:nvPr/>
        </p:nvSpPr>
        <p:spPr>
          <a:xfrm>
            <a:off x="958752" y="4409728"/>
            <a:ext cx="22561152" cy="5724644"/>
          </a:xfrm>
          <a:prstGeom prst="rect">
            <a:avLst/>
          </a:prstGeom>
        </p:spPr>
        <p:txBody>
          <a:bodyPr wrap="square" lIns="182880" tIns="91440" rIns="182880" bIns="91440">
            <a:spAutoFit/>
          </a:bodyPr>
          <a:lstStyle/>
          <a:p>
            <a:pPr algn="ctr"/>
            <a:r>
              <a:rPr lang="en-US" sz="14400" b="1" dirty="0" smtClean="0">
                <a:solidFill>
                  <a:schemeClr val="accent1">
                    <a:lumMod val="50000"/>
                  </a:schemeClr>
                </a:solidFill>
                <a:latin typeface="Baskerville Old Face" pitchFamily="18" charset="0"/>
              </a:rPr>
              <a:t>BOUQUET FINAL</a:t>
            </a:r>
          </a:p>
          <a:p>
            <a:pPr algn="ctr"/>
            <a:r>
              <a:rPr lang="fr-FR" sz="7200" dirty="0" err="1" smtClean="0">
                <a:latin typeface="Baskerville Old Face" pitchFamily="18" charset="0"/>
              </a:rPr>
              <a:t>try</a:t>
            </a:r>
            <a:r>
              <a:rPr lang="fr-FR" sz="7200" dirty="0" smtClean="0">
                <a:latin typeface="Baskerville Old Face" pitchFamily="18" charset="0"/>
              </a:rPr>
              <a:t> { « Vous êtes prêt? » } </a:t>
            </a:r>
          </a:p>
          <a:p>
            <a:pPr algn="ctr"/>
            <a:r>
              <a:rPr lang="fr-FR" sz="7200" dirty="0" err="1" smtClean="0">
                <a:latin typeface="Baskerville Old Face" pitchFamily="18" charset="0"/>
              </a:rPr>
              <a:t>finally</a:t>
            </a:r>
            <a:r>
              <a:rPr lang="fr-FR" sz="7200" dirty="0" smtClean="0">
                <a:latin typeface="Baskerville Old Face" pitchFamily="18" charset="0"/>
              </a:rPr>
              <a:t> {«  Pratiquons ensemble!! »}</a:t>
            </a:r>
          </a:p>
          <a:p>
            <a:pPr marL="1028700" indent="-1028700"/>
            <a:endParaRPr lang="fr-FR" sz="7200" dirty="0" smtClean="0">
              <a:latin typeface="Baskerville Old Face"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8591600" y="1097360"/>
            <a:ext cx="5328592" cy="11921492"/>
          </a:xfrm>
          <a:prstGeom prst="rect">
            <a:avLst/>
          </a:prstGeom>
          <a:noFill/>
          <a:ln w="9525">
            <a:noFill/>
            <a:miter lim="800000"/>
            <a:headEnd/>
            <a:tailEnd/>
          </a:ln>
        </p:spPr>
      </p:pic>
      <p:pic>
        <p:nvPicPr>
          <p:cNvPr id="3" name="Picture 8" descr="Afficher l'image d'origine"/>
          <p:cNvPicPr>
            <a:picLocks noChangeAspect="1" noChangeArrowheads="1"/>
          </p:cNvPicPr>
          <p:nvPr/>
        </p:nvPicPr>
        <p:blipFill>
          <a:blip r:embed="rId3" cstate="print"/>
          <a:srcRect/>
          <a:stretch>
            <a:fillRect/>
          </a:stretch>
        </p:blipFill>
        <p:spPr bwMode="auto">
          <a:xfrm>
            <a:off x="21997764" y="11329764"/>
            <a:ext cx="2386236" cy="2386236"/>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1kacra.jpg"/>
          <p:cNvPicPr>
            <a:picLocks noChangeAspect="1" noChangeArrowheads="1"/>
          </p:cNvPicPr>
          <p:nvPr/>
        </p:nvPicPr>
        <p:blipFill>
          <a:blip r:embed="rId2" cstate="print"/>
          <a:srcRect/>
          <a:stretch>
            <a:fillRect/>
          </a:stretch>
        </p:blipFill>
        <p:spPr bwMode="auto">
          <a:xfrm>
            <a:off x="5567264" y="1961456"/>
            <a:ext cx="13398952" cy="10081120"/>
          </a:xfrm>
          <a:prstGeom prst="rect">
            <a:avLst/>
          </a:prstGeom>
          <a:noFill/>
        </p:spPr>
      </p:pic>
      <p:pic>
        <p:nvPicPr>
          <p:cNvPr id="3" name="Picture 8" descr="Afficher l'image d'origine"/>
          <p:cNvPicPr>
            <a:picLocks noChangeAspect="1" noChangeArrowheads="1"/>
          </p:cNvPicPr>
          <p:nvPr/>
        </p:nvPicPr>
        <p:blipFill>
          <a:blip r:embed="rId3" cstate="print"/>
          <a:srcRect/>
          <a:stretch>
            <a:fillRect/>
          </a:stretch>
        </p:blipFill>
        <p:spPr bwMode="auto">
          <a:xfrm>
            <a:off x="21997764" y="11329764"/>
            <a:ext cx="2386236" cy="2386236"/>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84000" cy="1371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lIns="182880" tIns="91440" rIns="182880" bIns="91440" rtlCol="0" anchor="ctr"/>
          <a:lstStyle/>
          <a:p>
            <a:pPr algn="ctr"/>
            <a:r>
              <a:rPr lang="fr-FR" sz="33200" b="1" dirty="0" smtClean="0">
                <a:latin typeface="Impact" panose="020B0806030902050204" pitchFamily="34" charset="0"/>
              </a:rPr>
              <a:t>BIG </a:t>
            </a:r>
            <a:br>
              <a:rPr lang="fr-FR" sz="33200" b="1" dirty="0" smtClean="0">
                <a:latin typeface="Impact" panose="020B0806030902050204" pitchFamily="34" charset="0"/>
              </a:rPr>
            </a:br>
            <a:r>
              <a:rPr lang="fr-FR" sz="33200" b="1" dirty="0" smtClean="0">
                <a:latin typeface="Impact" panose="020B0806030902050204" pitchFamily="34" charset="0"/>
              </a:rPr>
              <a:t>THANKS</a:t>
            </a:r>
            <a:endParaRPr lang="fr-FR" sz="33200" b="1" dirty="0">
              <a:latin typeface="Impact" panose="020B0806030902050204" pitchFamily="34" charset="0"/>
            </a:endParaRPr>
          </a:p>
        </p:txBody>
      </p:sp>
    </p:spTree>
    <p:extLst>
      <p:ext uri="{BB962C8B-B14F-4D97-AF65-F5344CB8AC3E}">
        <p14:creationId xmlns:p14="http://schemas.microsoft.com/office/powerpoint/2010/main" xmlns="" val="5646451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t>Roadmap</a:t>
            </a:r>
          </a:p>
        </p:txBody>
      </p:sp>
      <p:sp>
        <p:nvSpPr>
          <p:cNvPr id="251" name="Shape 251"/>
          <p:cNvSpPr>
            <a:spLocks noGrp="1"/>
          </p:cNvSpPr>
          <p:nvPr>
            <p:ph type="sldNum" sz="quarter" idx="2"/>
          </p:nvPr>
        </p:nvSpPr>
        <p:spPr>
          <a:xfrm>
            <a:off x="12025374" y="13019484"/>
            <a:ext cx="315393"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38</a:t>
            </a:fld>
            <a:endParaRPr/>
          </a:p>
        </p:txBody>
      </p:sp>
      <p:sp>
        <p:nvSpPr>
          <p:cNvPr id="252" name="Shape 252"/>
          <p:cNvSpPr>
            <a:spLocks noGrp="1"/>
          </p:cNvSpPr>
          <p:nvPr>
            <p:ph type="body" idx="1"/>
          </p:nvPr>
        </p:nvSpPr>
        <p:spPr>
          <a:prstGeom prst="rect">
            <a:avLst/>
          </a:prstGeom>
        </p:spPr>
        <p:txBody>
          <a:bodyPr/>
          <a:lstStyle/>
          <a:p>
            <a:r>
              <a:t>This is a slide without background images. </a:t>
            </a:r>
          </a:p>
          <a:p>
            <a:r>
              <a:t>You must load and install 2 Fonts on your system : </a:t>
            </a:r>
          </a:p>
          <a:p>
            <a:pPr marL="1393508" indent="-313508">
              <a:buSzPct val="100000"/>
              <a:buChar char="•"/>
            </a:pPr>
            <a:r>
              <a:t>Montserrat </a:t>
            </a:r>
            <a:r>
              <a:rPr sz="3300"/>
              <a:t>(</a:t>
            </a:r>
            <a:r>
              <a:rPr sz="3300" u="sng">
                <a:hlinkClick r:id="rId2"/>
              </a:rPr>
              <a:t>https://www.fontsquirrel.com/fonts/montserrat</a:t>
            </a:r>
            <a:r>
              <a:rPr sz="3300"/>
              <a:t>)</a:t>
            </a:r>
          </a:p>
          <a:p>
            <a:pPr marL="1393508" indent="-313508">
              <a:buSzPct val="100000"/>
              <a:buChar char="•"/>
            </a:pPr>
            <a:r>
              <a:t>Open Sans </a:t>
            </a:r>
            <a:r>
              <a:rPr sz="3300"/>
              <a:t>(</a:t>
            </a:r>
            <a:r>
              <a:rPr sz="3300" u="sng">
                <a:hlinkClick r:id="rId3"/>
              </a:rPr>
              <a:t>https://www.fontsquirrel.com/fonts/open-sans</a:t>
            </a:r>
            <a:r>
              <a:rPr sz="3300"/>
              <a:t>)</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prstGeom prst="rect">
            <a:avLst/>
          </a:prstGeom>
        </p:spPr>
        <p:txBody>
          <a:bodyPr/>
          <a:lstStyle/>
          <a:p>
            <a:endParaRPr/>
          </a:p>
        </p:txBody>
      </p:sp>
      <p:sp>
        <p:nvSpPr>
          <p:cNvPr id="264" name="Shape 264"/>
          <p:cNvSpPr>
            <a:spLocks noGrp="1"/>
          </p:cNvSpPr>
          <p:nvPr>
            <p:ph type="body" idx="1"/>
          </p:nvPr>
        </p:nvSpPr>
        <p:spPr>
          <a:prstGeom prst="rect">
            <a:avLst/>
          </a:prstGeom>
        </p:spPr>
        <p:txBody>
          <a:bodyPr/>
          <a:lstStyle/>
          <a:p>
            <a:pPr>
              <a:defRPr sz="4200"/>
            </a:pPr>
            <a:r>
              <a:t>Show me shome code ! </a:t>
            </a:r>
          </a:p>
          <a:p>
            <a:pPr>
              <a:defRPr sz="4200"/>
            </a:pPr>
            <a:r>
              <a:t>Try to keep a font size as big as possible. Remember also that too much code on one slide is useless. The audience reads this texte and does not listen to your presentation anymore. Try to split on different slides your presentation.</a:t>
            </a:r>
          </a:p>
          <a:p>
            <a:pPr>
              <a:defRPr sz="4200"/>
            </a:pPr>
            <a:r>
              <a:t>If you show some code : BIG FONT please</a:t>
            </a:r>
          </a:p>
          <a:p>
            <a:pPr>
              <a:defRPr sz="4200"/>
            </a:pPr>
            <a:r>
              <a:t>Ask the audience i</a:t>
            </a:r>
          </a:p>
        </p:txBody>
      </p:sp>
      <p:sp>
        <p:nvSpPr>
          <p:cNvPr id="265" name="Shape 265"/>
          <p:cNvSpPr>
            <a:spLocks noGrp="1"/>
          </p:cNvSpPr>
          <p:nvPr>
            <p:ph type="sldNum" sz="quarter" idx="2"/>
          </p:nvPr>
        </p:nvSpPr>
        <p:spPr>
          <a:xfrm>
            <a:off x="12026212" y="13019484"/>
            <a:ext cx="313717"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39</a:t>
            </a:fld>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8600" y="2254448"/>
            <a:ext cx="23926800" cy="8636000"/>
          </a:xfrm>
          <a:prstGeom prst="rect">
            <a:avLst/>
          </a:prstGeom>
          <a:noFill/>
          <a:ln w="9525">
            <a:noFill/>
            <a:miter lim="800000"/>
            <a:headEnd/>
            <a:tailEnd/>
          </a:ln>
        </p:spPr>
      </p:pic>
      <p:pic>
        <p:nvPicPr>
          <p:cNvPr id="4" name="Picture 2" descr="Résultat de recherche d'images pour &quot;logo sg transparent&quot;"/>
          <p:cNvPicPr>
            <a:picLocks noChangeAspect="1" noChangeArrowheads="1"/>
          </p:cNvPicPr>
          <p:nvPr/>
        </p:nvPicPr>
        <p:blipFill>
          <a:blip r:embed="rId3" cstate="print"/>
          <a:srcRect/>
          <a:stretch>
            <a:fillRect/>
          </a:stretch>
        </p:blipFill>
        <p:spPr bwMode="auto">
          <a:xfrm>
            <a:off x="16968392" y="11062542"/>
            <a:ext cx="7415608" cy="1507435"/>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prstGeom prst="rect">
            <a:avLst/>
          </a:prstGeom>
        </p:spPr>
        <p:txBody>
          <a:bodyPr/>
          <a:lstStyle/>
          <a:p>
            <a:r>
              <a:t>Step 1 : add to Redis sorted set</a:t>
            </a:r>
          </a:p>
        </p:txBody>
      </p:sp>
      <p:sp>
        <p:nvSpPr>
          <p:cNvPr id="268" name="Shape 268"/>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a:p>
        </p:txBody>
      </p:sp>
      <p:sp>
        <p:nvSpPr>
          <p:cNvPr id="269" name="Shape 269"/>
          <p:cNvSpPr>
            <a:spLocks noGrp="1"/>
          </p:cNvSpPr>
          <p:nvPr>
            <p:ph type="sldNum" sz="quarter" idx="2"/>
          </p:nvPr>
        </p:nvSpPr>
        <p:spPr>
          <a:xfrm>
            <a:off x="12016433" y="13019484"/>
            <a:ext cx="333275"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40</a:t>
            </a:fld>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prstGeom prst="rect">
            <a:avLst/>
          </a:prstGeom>
        </p:spPr>
        <p:txBody>
          <a:bodyPr/>
          <a:lstStyle/>
          <a:p>
            <a:r>
              <a:t>Step 2 : Show the list of Hackers</a:t>
            </a:r>
          </a:p>
        </p:txBody>
      </p:sp>
      <p:sp>
        <p:nvSpPr>
          <p:cNvPr id="272" name="Shape 272"/>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a:t>
            </a:r>
            <a:r>
              <a:rPr>
                <a:solidFill>
                  <a:schemeClr val="accent5">
                    <a:hueOff val="101205"/>
                    <a:satOff val="-13598"/>
                    <a:lumOff val="23877"/>
                  </a:schemeClr>
                </a:solidFill>
              </a:rPr>
              <a: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3) "Linus"</a:t>
            </a:r>
          </a:p>
        </p:txBody>
      </p:sp>
      <p:sp>
        <p:nvSpPr>
          <p:cNvPr id="273" name="Shape 273"/>
          <p:cNvSpPr>
            <a:spLocks noGrp="1"/>
          </p:cNvSpPr>
          <p:nvPr>
            <p:ph type="sldNum" sz="quarter" idx="2"/>
          </p:nvPr>
        </p:nvSpPr>
        <p:spPr>
          <a:xfrm>
            <a:off x="12018808" y="13019484"/>
            <a:ext cx="328525"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41</a:t>
            </a:fld>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p>
            <a:r>
              <a:t>Step 3 : Show the list with score</a:t>
            </a:r>
          </a:p>
        </p:txBody>
      </p:sp>
      <p:sp>
        <p:nvSpPr>
          <p:cNvPr id="276" name="Shape 276"/>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a:t>
            </a:r>
            <a:r>
              <a:rPr>
                <a:solidFill>
                  <a:schemeClr val="accent5">
                    <a:hueOff val="101205"/>
                    <a:satOff val="-13598"/>
                    <a:lumOff val="23877"/>
                  </a:schemeClr>
                </a:solidFill>
              </a:rPr>
              <a: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6">
                    <a:hueOff val="-241736"/>
                    <a:satOff val="29413"/>
                    <a:lumOff val="20727"/>
                  </a:schemeClr>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6) "1969"</a:t>
            </a:r>
          </a:p>
        </p:txBody>
      </p:sp>
      <p:sp>
        <p:nvSpPr>
          <p:cNvPr id="277" name="Shape 27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42</a:t>
            </a:fld>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prstGeom prst="rect">
            <a:avLst/>
          </a:prstGeom>
        </p:spPr>
        <p:txBody>
          <a:bodyPr/>
          <a:lstStyle/>
          <a:p>
            <a:r>
              <a:t>Step 4 : Last step with transparent code</a:t>
            </a:r>
          </a:p>
        </p:txBody>
      </p:sp>
      <p:sp>
        <p:nvSpPr>
          <p:cNvPr id="280" name="Shape 280"/>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a:t>
            </a:r>
            <a:r>
              <a:rPr>
                <a:solidFill>
                  <a:schemeClr val="accent4">
                    <a:hueOff val="102361"/>
                    <a:satOff val="14118"/>
                    <a:lumOff val="10675"/>
                  </a:schemeClr>
                </a:solidFill>
              </a:rPr>
              <a: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p:txBody>
      </p:sp>
      <p:sp>
        <p:nvSpPr>
          <p:cNvPr id="281" name="Shape 281"/>
          <p:cNvSpPr>
            <a:spLocks noGrp="1"/>
          </p:cNvSpPr>
          <p:nvPr>
            <p:ph type="sldNum" sz="quarter" idx="2"/>
          </p:nvPr>
        </p:nvSpPr>
        <p:spPr>
          <a:xfrm>
            <a:off x="11998831" y="13019484"/>
            <a:ext cx="368479"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43</a:t>
            </a:fld>
            <a:endParaRP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xfrm>
            <a:off x="1346886" y="3438815"/>
            <a:ext cx="21672368" cy="6838370"/>
          </a:xfrm>
          <a:prstGeom prst="rect">
            <a:avLst/>
          </a:prstGeom>
        </p:spPr>
        <p:txBody>
          <a:bodyPr/>
          <a:lstStyle/>
          <a:p>
            <a:r>
              <a:t>Live Demo</a:t>
            </a:r>
          </a:p>
        </p:txBody>
      </p:sp>
      <p:sp>
        <p:nvSpPr>
          <p:cNvPr id="284" name="Shape 284"/>
          <p:cNvSpPr>
            <a:spLocks noGrp="1"/>
          </p:cNvSpPr>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44</a:t>
            </a:fld>
            <a:endParaRP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prstGeom prst="rect">
            <a:avLst/>
          </a:prstGeom>
        </p:spPr>
        <p:txBody>
          <a:bodyPr/>
          <a:lstStyle/>
          <a:p>
            <a:r>
              <a:t>Merci / Thanks you</a:t>
            </a:r>
          </a:p>
        </p:txBody>
      </p:sp>
      <p:sp>
        <p:nvSpPr>
          <p:cNvPr id="287" name="Shape 287"/>
          <p:cNvSpPr>
            <a:spLocks noGrp="1"/>
          </p:cNvSpPr>
          <p:nvPr>
            <p:ph type="sldNum" sz="quarter" idx="2"/>
          </p:nvPr>
        </p:nvSpPr>
        <p:spPr>
          <a:xfrm>
            <a:off x="11971310" y="13019484"/>
            <a:ext cx="423521"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45</a:t>
            </a:fld>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normAutofit fontScale="90000"/>
          </a:bodyPr>
          <a:lstStyle/>
          <a:p>
            <a:r>
              <a:rPr lang="en-US"/>
              <a:t>DIGITAL </a:t>
            </a:r>
            <a:r>
              <a:rPr lang="en-US" smtClean="0"/>
              <a:t>TRANSFORMATION PILLARS</a:t>
            </a:r>
            <a:endParaRPr lang="en-US" dirty="0"/>
          </a:p>
        </p:txBody>
      </p:sp>
      <p:sp>
        <p:nvSpPr>
          <p:cNvPr id="106" name="Rounded Rectangle 105"/>
          <p:cNvSpPr/>
          <p:nvPr/>
        </p:nvSpPr>
        <p:spPr>
          <a:xfrm>
            <a:off x="10752173" y="2612664"/>
            <a:ext cx="12833198" cy="7299160"/>
          </a:xfrm>
          <a:prstGeom prst="roundRect">
            <a:avLst>
              <a:gd name="adj" fmla="val 0"/>
            </a:avLst>
          </a:prstGeom>
          <a:noFill/>
          <a:ln w="9525" cap="flat" cmpd="sng" algn="ctr">
            <a:noFill/>
            <a:prstDash val="solid"/>
          </a:ln>
          <a:effectLst/>
        </p:spPr>
        <p:txBody>
          <a:bodyPr lIns="0" tIns="77894" rIns="0" bIns="77894" rtlCol="0" anchor="t"/>
          <a:lstStyle/>
          <a:p>
            <a:pPr marL="111094" algn="l" defTabSz="1828316" hangingPunct="1">
              <a:spcAft>
                <a:spcPts val="1200"/>
              </a:spcAft>
              <a:buClr>
                <a:srgbClr val="E60028"/>
              </a:buClr>
              <a:buSzPct val="150000"/>
              <a:defRPr/>
            </a:pPr>
            <a:r>
              <a:rPr lang="en-US" sz="3200" b="1" dirty="0">
                <a:solidFill>
                  <a:schemeClr val="tx1"/>
                </a:solidFill>
                <a:latin typeface="Arial"/>
                <a:ea typeface="+mn-ea"/>
                <a:cs typeface="+mn-cs"/>
              </a:rPr>
              <a:t>Measure &amp; analyze</a:t>
            </a:r>
          </a:p>
          <a:p>
            <a:pPr marL="457078" indent="-345984" algn="l" defTabSz="1828316" hangingPunct="1">
              <a:spcAft>
                <a:spcPts val="1200"/>
              </a:spcAft>
              <a:buClr>
                <a:srgbClr val="E60028"/>
              </a:buClr>
              <a:buSzPct val="150000"/>
              <a:buFont typeface="Arial" pitchFamily="34" charset="0"/>
              <a:buChar char="›"/>
              <a:defRPr/>
            </a:pPr>
            <a:r>
              <a:rPr lang="en-US" sz="2800" dirty="0">
                <a:solidFill>
                  <a:schemeClr val="tx1"/>
                </a:solidFill>
                <a:latin typeface="Arial"/>
                <a:ea typeface="+mn-ea"/>
                <a:cs typeface="+mn-cs"/>
              </a:rPr>
              <a:t>We need more rational and key </a:t>
            </a:r>
            <a:r>
              <a:rPr lang="en-US" sz="2800" dirty="0" err="1">
                <a:solidFill>
                  <a:schemeClr val="tx1"/>
                </a:solidFill>
                <a:latin typeface="Arial"/>
                <a:ea typeface="+mn-ea"/>
                <a:cs typeface="+mn-cs"/>
              </a:rPr>
              <a:t>cartesian</a:t>
            </a:r>
            <a:r>
              <a:rPr lang="en-US" sz="2800" dirty="0">
                <a:solidFill>
                  <a:schemeClr val="tx1"/>
                </a:solidFill>
                <a:latin typeface="Arial"/>
                <a:ea typeface="+mn-ea"/>
                <a:cs typeface="+mn-cs"/>
              </a:rPr>
              <a:t> elements for decision making, project budgeting arbitrage and resulting business value measuring</a:t>
            </a:r>
          </a:p>
          <a:p>
            <a:pPr marL="457078" indent="-345984" algn="l" defTabSz="1828316" hangingPunct="1">
              <a:spcAft>
                <a:spcPts val="1200"/>
              </a:spcAft>
              <a:buClr>
                <a:srgbClr val="E60028"/>
              </a:buClr>
              <a:buSzPct val="150000"/>
              <a:buFont typeface="Arial" pitchFamily="34" charset="0"/>
              <a:buChar char="›"/>
              <a:defRPr/>
            </a:pPr>
            <a:r>
              <a:rPr lang="en-US" sz="2800" dirty="0">
                <a:solidFill>
                  <a:schemeClr val="tx1"/>
                </a:solidFill>
                <a:latin typeface="Arial"/>
                <a:ea typeface="+mn-ea"/>
                <a:cs typeface="+mn-cs"/>
              </a:rPr>
              <a:t>Richness and availability of measured data will be a major booster for innovation</a:t>
            </a:r>
          </a:p>
          <a:p>
            <a:pPr marL="111094" algn="l" defTabSz="1828316" hangingPunct="1">
              <a:spcAft>
                <a:spcPts val="1200"/>
              </a:spcAft>
              <a:buClr>
                <a:srgbClr val="E60028"/>
              </a:buClr>
              <a:buSzPct val="150000"/>
              <a:defRPr/>
            </a:pPr>
            <a:endParaRPr lang="en-US" sz="3200" b="1" dirty="0">
              <a:solidFill>
                <a:schemeClr val="tx1"/>
              </a:solidFill>
              <a:latin typeface="Arial"/>
              <a:ea typeface="+mn-ea"/>
              <a:cs typeface="+mn-cs"/>
            </a:endParaRPr>
          </a:p>
          <a:p>
            <a:pPr marL="111094" algn="l" defTabSz="1828316" hangingPunct="1">
              <a:spcAft>
                <a:spcPts val="1200"/>
              </a:spcAft>
              <a:buClr>
                <a:srgbClr val="E60028"/>
              </a:buClr>
              <a:buSzPct val="150000"/>
              <a:defRPr/>
            </a:pPr>
            <a:r>
              <a:rPr lang="en-US" sz="3200" b="1" dirty="0">
                <a:solidFill>
                  <a:schemeClr val="tx1"/>
                </a:solidFill>
                <a:latin typeface="Arial"/>
                <a:ea typeface="+mn-ea"/>
                <a:cs typeface="+mn-cs"/>
              </a:rPr>
              <a:t>Master </a:t>
            </a:r>
            <a:r>
              <a:rPr lang="en-US" sz="3200" b="1" dirty="0" smtClean="0">
                <a:solidFill>
                  <a:schemeClr val="tx1"/>
                </a:solidFill>
                <a:latin typeface="Arial"/>
                <a:ea typeface="+mn-ea"/>
                <a:cs typeface="+mn-cs"/>
              </a:rPr>
              <a:t>Quality of Services</a:t>
            </a:r>
            <a:endParaRPr lang="en-US" sz="3200" b="1" dirty="0">
              <a:solidFill>
                <a:schemeClr val="tx1"/>
              </a:solidFill>
              <a:latin typeface="Arial"/>
              <a:ea typeface="+mn-ea"/>
              <a:cs typeface="+mn-cs"/>
            </a:endParaRPr>
          </a:p>
          <a:p>
            <a:pPr marL="457078" indent="-345984" algn="l" defTabSz="1828316" hangingPunct="1">
              <a:spcAft>
                <a:spcPts val="1200"/>
              </a:spcAft>
              <a:buClr>
                <a:srgbClr val="E60028"/>
              </a:buClr>
              <a:buSzPct val="150000"/>
              <a:buFont typeface="Arial" pitchFamily="34" charset="0"/>
              <a:buChar char="›"/>
              <a:defRPr/>
            </a:pPr>
            <a:r>
              <a:rPr lang="en-US" sz="2800" dirty="0">
                <a:solidFill>
                  <a:schemeClr val="tx1"/>
                </a:solidFill>
                <a:latin typeface="Arial"/>
                <a:ea typeface="+mn-ea"/>
                <a:cs typeface="+mn-cs"/>
              </a:rPr>
              <a:t>SG’s reputation of trust and stability must be upheld by our IS, especially the parts exposed to external clients.</a:t>
            </a:r>
          </a:p>
          <a:p>
            <a:pPr marL="457078" indent="-345984" algn="l" defTabSz="1828316" hangingPunct="1">
              <a:spcAft>
                <a:spcPts val="1200"/>
              </a:spcAft>
              <a:buClr>
                <a:srgbClr val="E60028"/>
              </a:buClr>
              <a:buSzPct val="150000"/>
              <a:buFont typeface="Arial" pitchFamily="34" charset="0"/>
              <a:buChar char="›"/>
              <a:defRPr/>
            </a:pPr>
            <a:r>
              <a:rPr lang="en-US" sz="2800" dirty="0">
                <a:solidFill>
                  <a:schemeClr val="tx1"/>
                </a:solidFill>
                <a:latin typeface="Arial"/>
                <a:ea typeface="+mn-ea"/>
                <a:cs typeface="+mn-cs"/>
              </a:rPr>
              <a:t>Unstable production affects directly our profits with operational risk, loss, costs for remediation</a:t>
            </a:r>
          </a:p>
          <a:p>
            <a:pPr marL="457078" indent="-345984" algn="l" defTabSz="1828316" hangingPunct="1">
              <a:spcAft>
                <a:spcPts val="1200"/>
              </a:spcAft>
              <a:buClr>
                <a:srgbClr val="E60028"/>
              </a:buClr>
              <a:buSzPct val="150000"/>
              <a:buFont typeface="Arial" pitchFamily="34" charset="0"/>
              <a:buChar char="›"/>
              <a:defRPr/>
            </a:pPr>
            <a:r>
              <a:rPr lang="en-US" sz="2800" dirty="0">
                <a:solidFill>
                  <a:schemeClr val="tx1"/>
                </a:solidFill>
                <a:latin typeface="Arial"/>
                <a:ea typeface="+mn-ea"/>
                <a:cs typeface="+mn-cs"/>
              </a:rPr>
              <a:t>A predictable quality of service is a key prerequisite for an open service oriented </a:t>
            </a:r>
            <a:r>
              <a:rPr lang="en-US" sz="2800" dirty="0" smtClean="0">
                <a:solidFill>
                  <a:schemeClr val="tx1"/>
                </a:solidFill>
                <a:latin typeface="Arial"/>
                <a:ea typeface="+mn-ea"/>
                <a:cs typeface="+mn-cs"/>
              </a:rPr>
              <a:t>architecture</a:t>
            </a:r>
            <a:endParaRPr lang="en-US" sz="2800" dirty="0">
              <a:solidFill>
                <a:schemeClr val="tx1"/>
              </a:solidFill>
              <a:latin typeface="Arial"/>
              <a:ea typeface="+mn-ea"/>
              <a:cs typeface="+mn-cs"/>
            </a:endParaRPr>
          </a:p>
        </p:txBody>
      </p:sp>
      <p:grpSp>
        <p:nvGrpSpPr>
          <p:cNvPr id="2" name="Grouper 8"/>
          <p:cNvGrpSpPr/>
          <p:nvPr/>
        </p:nvGrpSpPr>
        <p:grpSpPr>
          <a:xfrm>
            <a:off x="1618893" y="2560587"/>
            <a:ext cx="6698018" cy="6974678"/>
            <a:chOff x="5178827" y="753326"/>
            <a:chExt cx="3359420" cy="3498180"/>
          </a:xfrm>
        </p:grpSpPr>
        <p:grpSp>
          <p:nvGrpSpPr>
            <p:cNvPr id="3" name="Grouper 31"/>
            <p:cNvGrpSpPr/>
            <p:nvPr/>
          </p:nvGrpSpPr>
          <p:grpSpPr>
            <a:xfrm>
              <a:off x="5181841" y="753326"/>
              <a:ext cx="3356406" cy="3498180"/>
              <a:chOff x="5182740" y="753826"/>
              <a:chExt cx="3356406" cy="3498180"/>
            </a:xfrm>
          </p:grpSpPr>
          <p:pic>
            <p:nvPicPr>
              <p:cNvPr id="107" name="Image 23"/>
              <p:cNvPicPr>
                <a:picLocks noChangeAspect="1"/>
              </p:cNvPicPr>
              <p:nvPr/>
            </p:nvPicPr>
            <p:blipFill>
              <a:blip r:embed="rId3" cstate="print"/>
              <a:stretch>
                <a:fillRect/>
              </a:stretch>
            </p:blipFill>
            <p:spPr>
              <a:xfrm>
                <a:off x="6399396" y="753826"/>
                <a:ext cx="929727" cy="990549"/>
              </a:xfrm>
              <a:prstGeom prst="rect">
                <a:avLst/>
              </a:prstGeom>
            </p:spPr>
          </p:pic>
          <p:pic>
            <p:nvPicPr>
              <p:cNvPr id="108" name="Image 1"/>
              <p:cNvPicPr>
                <a:picLocks noChangeAspect="1"/>
              </p:cNvPicPr>
              <p:nvPr/>
            </p:nvPicPr>
            <p:blipFill>
              <a:blip r:embed="rId4" cstate="print"/>
              <a:stretch>
                <a:fillRect/>
              </a:stretch>
            </p:blipFill>
            <p:spPr>
              <a:xfrm>
                <a:off x="7617833" y="1398782"/>
                <a:ext cx="921313" cy="981587"/>
              </a:xfrm>
              <a:prstGeom prst="rect">
                <a:avLst/>
              </a:prstGeom>
            </p:spPr>
          </p:pic>
          <p:pic>
            <p:nvPicPr>
              <p:cNvPr id="109" name="Image 3"/>
              <p:cNvPicPr>
                <a:picLocks noChangeAspect="1"/>
              </p:cNvPicPr>
              <p:nvPr/>
            </p:nvPicPr>
            <p:blipFill>
              <a:blip r:embed="rId5" cstate="print"/>
              <a:stretch>
                <a:fillRect/>
              </a:stretch>
            </p:blipFill>
            <p:spPr>
              <a:xfrm>
                <a:off x="6400743" y="3269926"/>
                <a:ext cx="921244" cy="982080"/>
              </a:xfrm>
              <a:prstGeom prst="rect">
                <a:avLst/>
              </a:prstGeom>
            </p:spPr>
          </p:pic>
          <p:pic>
            <p:nvPicPr>
              <p:cNvPr id="110" name="Image 4"/>
              <p:cNvPicPr>
                <a:picLocks noChangeAspect="1"/>
              </p:cNvPicPr>
              <p:nvPr/>
            </p:nvPicPr>
            <p:blipFill>
              <a:blip r:embed="rId6" cstate="print"/>
              <a:stretch>
                <a:fillRect/>
              </a:stretch>
            </p:blipFill>
            <p:spPr>
              <a:xfrm>
                <a:off x="5182740" y="2631963"/>
                <a:ext cx="922845" cy="992494"/>
              </a:xfrm>
              <a:prstGeom prst="rect">
                <a:avLst/>
              </a:prstGeom>
            </p:spPr>
          </p:pic>
          <p:pic>
            <p:nvPicPr>
              <p:cNvPr id="111" name="Image 9"/>
              <p:cNvPicPr>
                <a:picLocks noChangeAspect="1"/>
              </p:cNvPicPr>
              <p:nvPr/>
            </p:nvPicPr>
            <p:blipFill>
              <a:blip r:embed="rId7" cstate="print"/>
              <a:stretch>
                <a:fillRect/>
              </a:stretch>
            </p:blipFill>
            <p:spPr>
              <a:xfrm>
                <a:off x="6400742" y="2017651"/>
                <a:ext cx="921246" cy="990773"/>
              </a:xfrm>
              <a:prstGeom prst="rect">
                <a:avLst/>
              </a:prstGeom>
            </p:spPr>
          </p:pic>
          <p:pic>
            <p:nvPicPr>
              <p:cNvPr id="112" name="Image 26"/>
              <p:cNvPicPr>
                <a:picLocks noChangeAspect="1"/>
              </p:cNvPicPr>
              <p:nvPr/>
            </p:nvPicPr>
            <p:blipFill>
              <a:blip r:embed="rId8" cstate="print"/>
              <a:stretch>
                <a:fillRect/>
              </a:stretch>
            </p:blipFill>
            <p:spPr>
              <a:xfrm>
                <a:off x="7617833" y="2635168"/>
                <a:ext cx="921312" cy="982154"/>
              </a:xfrm>
              <a:prstGeom prst="rect">
                <a:avLst/>
              </a:prstGeom>
            </p:spPr>
          </p:pic>
        </p:grpSp>
        <p:pic>
          <p:nvPicPr>
            <p:cNvPr id="100" name="Image 7"/>
            <p:cNvPicPr>
              <a:picLocks noChangeAspect="1"/>
            </p:cNvPicPr>
            <p:nvPr/>
          </p:nvPicPr>
          <p:blipFill>
            <a:blip r:embed="rId9" cstate="print"/>
            <a:stretch>
              <a:fillRect/>
            </a:stretch>
          </p:blipFill>
          <p:spPr>
            <a:xfrm>
              <a:off x="5178827" y="1389659"/>
              <a:ext cx="927835" cy="990210"/>
            </a:xfrm>
            <a:prstGeom prst="rect">
              <a:avLst/>
            </a:prstGeom>
          </p:spPr>
        </p:pic>
      </p:grpSp>
      <p:grpSp>
        <p:nvGrpSpPr>
          <p:cNvPr id="4" name="Group 112"/>
          <p:cNvGrpSpPr/>
          <p:nvPr/>
        </p:nvGrpSpPr>
        <p:grpSpPr>
          <a:xfrm>
            <a:off x="17961431" y="9981356"/>
            <a:ext cx="4215914" cy="1357900"/>
            <a:chOff x="3838031" y="5260437"/>
            <a:chExt cx="2107957" cy="678950"/>
          </a:xfrm>
        </p:grpSpPr>
        <p:grpSp>
          <p:nvGrpSpPr>
            <p:cNvPr id="5" name="Group 113"/>
            <p:cNvGrpSpPr/>
            <p:nvPr/>
          </p:nvGrpSpPr>
          <p:grpSpPr>
            <a:xfrm>
              <a:off x="3838031" y="5260437"/>
              <a:ext cx="606092" cy="678950"/>
              <a:chOff x="746488" y="5260437"/>
              <a:chExt cx="606092" cy="678950"/>
            </a:xfrm>
          </p:grpSpPr>
          <p:sp>
            <p:nvSpPr>
              <p:cNvPr id="116" name="Hexagon 115"/>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17" name="TextBox 116"/>
              <p:cNvSpPr txBox="1"/>
              <p:nvPr/>
            </p:nvSpPr>
            <p:spPr>
              <a:xfrm>
                <a:off x="761236" y="5310224"/>
                <a:ext cx="591344" cy="579375"/>
              </a:xfrm>
              <a:prstGeom prst="rect">
                <a:avLst/>
              </a:prstGeom>
              <a:noFill/>
            </p:spPr>
            <p:txBody>
              <a:bodyPr wrap="none" lIns="35992" tIns="35992" rIns="35992" bIns="35992" rtlCol="0" anchor="ctr">
                <a:noAutofit/>
              </a:bodyPr>
              <a:lstStyle/>
              <a:p>
                <a:pPr defTabSz="1828800" hangingPunct="1">
                  <a:defRPr/>
                </a:pPr>
                <a:r>
                  <a:rPr lang="fr-FR" sz="5600" kern="1200" dirty="0">
                    <a:solidFill>
                      <a:schemeClr val="tx1"/>
                    </a:solidFill>
                    <a:effectLst>
                      <a:outerShdw blurRad="50800" dist="38100" dir="2700000" algn="tl" rotWithShape="0">
                        <a:prstClr val="black">
                          <a:alpha val="40000"/>
                        </a:prstClr>
                      </a:outerShdw>
                    </a:effectLst>
                    <a:latin typeface="Arial"/>
                    <a:ea typeface="+mn-ea"/>
                    <a:cs typeface="+mn-cs"/>
                  </a:rPr>
                  <a:t>80</a:t>
                </a:r>
              </a:p>
            </p:txBody>
          </p:sp>
        </p:grpSp>
        <p:sp>
          <p:nvSpPr>
            <p:cNvPr id="115" name="TextBox 114"/>
            <p:cNvSpPr txBox="1"/>
            <p:nvPr/>
          </p:nvSpPr>
          <p:spPr>
            <a:xfrm>
              <a:off x="4568650" y="5430175"/>
              <a:ext cx="1377338" cy="450765"/>
            </a:xfrm>
            <a:prstGeom prst="rect">
              <a:avLst/>
            </a:prstGeom>
            <a:noFill/>
          </p:spPr>
          <p:txBody>
            <a:bodyPr wrap="square" lIns="35992" tIns="35992" rIns="35992" bIns="35992" rtlCol="0" anchor="ctr">
              <a:noAutofit/>
            </a:bodyPr>
            <a:lstStyle/>
            <a:p>
              <a:pPr algn="l" defTabSz="1828800" hangingPunct="1">
                <a:defRPr/>
              </a:pPr>
              <a:r>
                <a:rPr lang="fr-FR" sz="3200" kern="1200" dirty="0">
                  <a:solidFill>
                    <a:schemeClr val="tx1"/>
                  </a:solidFill>
                  <a:latin typeface="Arial"/>
                  <a:ea typeface="+mn-ea"/>
                  <a:cs typeface="+mn-cs"/>
                </a:rPr>
                <a:t>Daily </a:t>
              </a:r>
              <a:r>
                <a:rPr lang="fr-FR" sz="3200" kern="1200" dirty="0" err="1">
                  <a:solidFill>
                    <a:schemeClr val="tx1"/>
                  </a:solidFill>
                  <a:latin typeface="Arial"/>
                  <a:ea typeface="+mn-ea"/>
                  <a:cs typeface="+mn-cs"/>
                </a:rPr>
                <a:t>users</a:t>
              </a:r>
              <a:r>
                <a:rPr lang="fr-FR" sz="3200" kern="1200" dirty="0">
                  <a:solidFill>
                    <a:schemeClr val="tx1"/>
                  </a:solidFill>
                  <a:latin typeface="Arial"/>
                  <a:ea typeface="+mn-ea"/>
                  <a:cs typeface="+mn-cs"/>
                </a:rPr>
                <a:t> on the cluster</a:t>
              </a:r>
            </a:p>
          </p:txBody>
        </p:sp>
      </p:grpSp>
      <p:grpSp>
        <p:nvGrpSpPr>
          <p:cNvPr id="6" name="Group 117"/>
          <p:cNvGrpSpPr/>
          <p:nvPr/>
        </p:nvGrpSpPr>
        <p:grpSpPr>
          <a:xfrm>
            <a:off x="12192001" y="10009504"/>
            <a:ext cx="4489810" cy="1357900"/>
            <a:chOff x="7257666" y="5310224"/>
            <a:chExt cx="2244905" cy="678950"/>
          </a:xfrm>
        </p:grpSpPr>
        <p:sp>
          <p:nvSpPr>
            <p:cNvPr id="119" name="TextBox 118"/>
            <p:cNvSpPr txBox="1"/>
            <p:nvPr/>
          </p:nvSpPr>
          <p:spPr>
            <a:xfrm>
              <a:off x="8009333" y="5479962"/>
              <a:ext cx="1493238" cy="443315"/>
            </a:xfrm>
            <a:prstGeom prst="rect">
              <a:avLst/>
            </a:prstGeom>
            <a:noFill/>
          </p:spPr>
          <p:txBody>
            <a:bodyPr wrap="square" lIns="35992" tIns="35992" rIns="35992" bIns="35992" rtlCol="0" anchor="ctr">
              <a:noAutofit/>
            </a:bodyPr>
            <a:lstStyle/>
            <a:p>
              <a:pPr algn="l" defTabSz="1828800" hangingPunct="1">
                <a:defRPr/>
              </a:pPr>
              <a:r>
                <a:rPr lang="fr-FR" sz="3200" kern="1200" dirty="0" err="1">
                  <a:solidFill>
                    <a:schemeClr val="tx1"/>
                  </a:solidFill>
                  <a:latin typeface="Arial"/>
                  <a:ea typeface="+mn-ea"/>
                  <a:cs typeface="+mn-cs"/>
                </a:rPr>
                <a:t>Datasources</a:t>
              </a:r>
              <a:r>
                <a:rPr lang="fr-FR" sz="3200" kern="1200" dirty="0">
                  <a:solidFill>
                    <a:schemeClr val="tx1"/>
                  </a:solidFill>
                  <a:latin typeface="Arial"/>
                  <a:ea typeface="+mn-ea"/>
                  <a:cs typeface="+mn-cs"/>
                </a:rPr>
                <a:t> in the Data Lake</a:t>
              </a:r>
            </a:p>
          </p:txBody>
        </p:sp>
        <p:grpSp>
          <p:nvGrpSpPr>
            <p:cNvPr id="7" name="Group 119"/>
            <p:cNvGrpSpPr/>
            <p:nvPr/>
          </p:nvGrpSpPr>
          <p:grpSpPr>
            <a:xfrm>
              <a:off x="7257666" y="5310224"/>
              <a:ext cx="606092" cy="678950"/>
              <a:chOff x="746488" y="5260437"/>
              <a:chExt cx="606092" cy="678950"/>
            </a:xfrm>
          </p:grpSpPr>
          <p:sp>
            <p:nvSpPr>
              <p:cNvPr id="121" name="Hexagon 120"/>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22" name="TextBox 121"/>
              <p:cNvSpPr txBox="1"/>
              <p:nvPr/>
            </p:nvSpPr>
            <p:spPr>
              <a:xfrm>
                <a:off x="761236"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a:solidFill>
                      <a:schemeClr val="tx1"/>
                    </a:solidFill>
                    <a:effectLst>
                      <a:outerShdw blurRad="50800" dist="38100" dir="2700000" algn="tl" rotWithShape="0">
                        <a:prstClr val="black">
                          <a:alpha val="40000"/>
                        </a:prstClr>
                      </a:outerShdw>
                    </a:effectLst>
                    <a:latin typeface="Arial"/>
                    <a:ea typeface="+mn-ea"/>
                    <a:cs typeface="+mn-cs"/>
                  </a:rPr>
                  <a:t>+30</a:t>
                </a:r>
              </a:p>
            </p:txBody>
          </p:sp>
        </p:grpSp>
      </p:grpSp>
      <p:grpSp>
        <p:nvGrpSpPr>
          <p:cNvPr id="8" name="Group 122"/>
          <p:cNvGrpSpPr/>
          <p:nvPr/>
        </p:nvGrpSpPr>
        <p:grpSpPr>
          <a:xfrm>
            <a:off x="1195536" y="9992186"/>
            <a:ext cx="4067840" cy="1357900"/>
            <a:chOff x="3838031" y="5260437"/>
            <a:chExt cx="2033920" cy="678950"/>
          </a:xfrm>
        </p:grpSpPr>
        <p:grpSp>
          <p:nvGrpSpPr>
            <p:cNvPr id="9" name="Group 123"/>
            <p:cNvGrpSpPr/>
            <p:nvPr/>
          </p:nvGrpSpPr>
          <p:grpSpPr>
            <a:xfrm>
              <a:off x="3838031" y="5260437"/>
              <a:ext cx="591344" cy="678950"/>
              <a:chOff x="746488" y="5260437"/>
              <a:chExt cx="591344" cy="678950"/>
            </a:xfrm>
          </p:grpSpPr>
          <p:sp>
            <p:nvSpPr>
              <p:cNvPr id="126" name="Hexagon 125"/>
              <p:cNvSpPr/>
              <p:nvPr/>
            </p:nvSpPr>
            <p:spPr>
              <a:xfrm rot="16200000">
                <a:off x="702685" y="5304240"/>
                <a:ext cx="678950" cy="591343"/>
              </a:xfrm>
              <a:prstGeom prst="hexagon">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27" name="TextBox 126"/>
              <p:cNvSpPr txBox="1"/>
              <p:nvPr/>
            </p:nvSpPr>
            <p:spPr>
              <a:xfrm>
                <a:off x="746488" y="5310224"/>
                <a:ext cx="591344" cy="579375"/>
              </a:xfrm>
              <a:prstGeom prst="rect">
                <a:avLst/>
              </a:prstGeom>
              <a:noFill/>
            </p:spPr>
            <p:txBody>
              <a:bodyPr wrap="none" lIns="35992" tIns="35992" rIns="35992" bIns="35992" rtlCol="0" anchor="ctr">
                <a:noAutofit/>
              </a:bodyPr>
              <a:lstStyle/>
              <a:p>
                <a:pPr defTabSz="1828800" hangingPunct="1">
                  <a:defRPr/>
                </a:pPr>
                <a:r>
                  <a:rPr lang="fr-FR" sz="5600" kern="1200" dirty="0">
                    <a:solidFill>
                      <a:schemeClr val="tx1"/>
                    </a:solidFill>
                    <a:effectLst>
                      <a:outerShdw blurRad="50800" dist="38100" dir="2700000" algn="tl" rotWithShape="0">
                        <a:prstClr val="black">
                          <a:alpha val="40000"/>
                        </a:prstClr>
                      </a:outerShdw>
                    </a:effectLst>
                    <a:latin typeface="Arial"/>
                    <a:ea typeface="+mn-ea"/>
                    <a:cs typeface="+mn-cs"/>
                  </a:rPr>
                  <a:t>1</a:t>
                </a:r>
              </a:p>
            </p:txBody>
          </p:sp>
        </p:grpSp>
        <p:sp>
          <p:nvSpPr>
            <p:cNvPr id="125" name="TextBox 124"/>
            <p:cNvSpPr txBox="1"/>
            <p:nvPr/>
          </p:nvSpPr>
          <p:spPr>
            <a:xfrm>
              <a:off x="4568650" y="5430175"/>
              <a:ext cx="1303301" cy="468083"/>
            </a:xfrm>
            <a:prstGeom prst="rect">
              <a:avLst/>
            </a:prstGeom>
            <a:noFill/>
          </p:spPr>
          <p:txBody>
            <a:bodyPr wrap="square" lIns="35992" tIns="35992" rIns="35992" bIns="35992" rtlCol="0" anchor="ctr">
              <a:noAutofit/>
            </a:bodyPr>
            <a:lstStyle/>
            <a:p>
              <a:pPr algn="l" defTabSz="1828800" hangingPunct="1">
                <a:defRPr/>
              </a:pPr>
              <a:r>
                <a:rPr lang="fr-FR" sz="3200" kern="1200" dirty="0" err="1">
                  <a:solidFill>
                    <a:schemeClr val="tx1"/>
                  </a:solidFill>
                  <a:latin typeface="Arial"/>
                  <a:ea typeface="+mn-ea"/>
                  <a:cs typeface="+mn-cs"/>
                </a:rPr>
                <a:t>DataLake</a:t>
              </a:r>
              <a:r>
                <a:rPr lang="fr-FR" sz="3200" kern="1200" dirty="0">
                  <a:solidFill>
                    <a:schemeClr val="tx1"/>
                  </a:solidFill>
                  <a:latin typeface="Arial"/>
                  <a:ea typeface="+mn-ea"/>
                  <a:cs typeface="+mn-cs"/>
                </a:rPr>
                <a:t> for all GBIS B2B</a:t>
              </a:r>
            </a:p>
          </p:txBody>
        </p:sp>
      </p:grpSp>
      <p:grpSp>
        <p:nvGrpSpPr>
          <p:cNvPr id="10" name="Group 127"/>
          <p:cNvGrpSpPr/>
          <p:nvPr/>
        </p:nvGrpSpPr>
        <p:grpSpPr>
          <a:xfrm>
            <a:off x="6701633" y="9969168"/>
            <a:ext cx="4899822" cy="1357900"/>
            <a:chOff x="7257666" y="5310224"/>
            <a:chExt cx="2449911" cy="678950"/>
          </a:xfrm>
        </p:grpSpPr>
        <p:sp>
          <p:nvSpPr>
            <p:cNvPr id="129" name="TextBox 128"/>
            <p:cNvSpPr txBox="1"/>
            <p:nvPr/>
          </p:nvSpPr>
          <p:spPr>
            <a:xfrm>
              <a:off x="8009332" y="5479962"/>
              <a:ext cx="1698245" cy="443315"/>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tx1"/>
                  </a:solidFill>
                  <a:latin typeface="Arial"/>
                  <a:ea typeface="+mn-ea"/>
                  <a:cs typeface="+mn-cs"/>
                </a:rPr>
                <a:t>Data </a:t>
              </a:r>
              <a:r>
                <a:rPr lang="fr-FR" sz="3200" kern="1200" dirty="0" err="1" smtClean="0">
                  <a:solidFill>
                    <a:schemeClr val="tx1"/>
                  </a:solidFill>
                  <a:latin typeface="Arial"/>
                  <a:ea typeface="+mn-ea"/>
                  <a:cs typeface="+mn-cs"/>
                </a:rPr>
                <a:t>Centers</a:t>
              </a:r>
              <a:endParaRPr lang="fr-FR" sz="3200" kern="1200" dirty="0">
                <a:solidFill>
                  <a:schemeClr val="tx1"/>
                </a:solidFill>
                <a:latin typeface="Arial"/>
                <a:ea typeface="+mn-ea"/>
                <a:cs typeface="+mn-cs"/>
              </a:endParaRPr>
            </a:p>
          </p:txBody>
        </p:sp>
        <p:grpSp>
          <p:nvGrpSpPr>
            <p:cNvPr id="11" name="Group 129"/>
            <p:cNvGrpSpPr/>
            <p:nvPr/>
          </p:nvGrpSpPr>
          <p:grpSpPr>
            <a:xfrm>
              <a:off x="7257666" y="5310224"/>
              <a:ext cx="591344" cy="678950"/>
              <a:chOff x="746488" y="5260437"/>
              <a:chExt cx="591344" cy="678950"/>
            </a:xfrm>
          </p:grpSpPr>
          <p:sp>
            <p:nvSpPr>
              <p:cNvPr id="131" name="Hexagon 130"/>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32" name="TextBox 131"/>
              <p:cNvSpPr txBox="1"/>
              <p:nvPr/>
            </p:nvSpPr>
            <p:spPr>
              <a:xfrm>
                <a:off x="746488"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2</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grpSp>
      <p:grpSp>
        <p:nvGrpSpPr>
          <p:cNvPr id="12" name="Group 132"/>
          <p:cNvGrpSpPr/>
          <p:nvPr/>
        </p:nvGrpSpPr>
        <p:grpSpPr>
          <a:xfrm>
            <a:off x="1195537" y="11734344"/>
            <a:ext cx="4929058" cy="1357900"/>
            <a:chOff x="7257666" y="5310224"/>
            <a:chExt cx="2464529" cy="678950"/>
          </a:xfrm>
        </p:grpSpPr>
        <p:sp>
          <p:nvSpPr>
            <p:cNvPr id="134" name="TextBox 133"/>
            <p:cNvSpPr txBox="1"/>
            <p:nvPr/>
          </p:nvSpPr>
          <p:spPr>
            <a:xfrm>
              <a:off x="8009333" y="5479962"/>
              <a:ext cx="1712862" cy="443315"/>
            </a:xfrm>
            <a:prstGeom prst="rect">
              <a:avLst/>
            </a:prstGeom>
            <a:noFill/>
          </p:spPr>
          <p:txBody>
            <a:bodyPr wrap="square" lIns="35992" tIns="35992" rIns="35992" bIns="35992" rtlCol="0" anchor="ctr">
              <a:noAutofit/>
            </a:bodyPr>
            <a:lstStyle/>
            <a:p>
              <a:pPr algn="l" defTabSz="1828800" hangingPunct="1">
                <a:defRPr/>
              </a:pPr>
              <a:r>
                <a:rPr lang="fr-FR" sz="3200" dirty="0" smtClean="0">
                  <a:solidFill>
                    <a:schemeClr val="tx1"/>
                  </a:solidFill>
                  <a:latin typeface="Arial"/>
                </a:rPr>
                <a:t>P</a:t>
              </a:r>
              <a:r>
                <a:rPr lang="fr-FR" sz="3200" kern="1200" dirty="0" err="1" smtClean="0">
                  <a:solidFill>
                    <a:schemeClr val="tx1"/>
                  </a:solidFill>
                  <a:latin typeface="Arial"/>
                  <a:ea typeface="+mn-ea"/>
                  <a:cs typeface="+mn-cs"/>
                </a:rPr>
                <a:t>etabytes</a:t>
              </a:r>
              <a:r>
                <a:rPr lang="fr-FR" sz="3200" kern="1200" dirty="0" smtClean="0">
                  <a:solidFill>
                    <a:schemeClr val="tx1"/>
                  </a:solidFill>
                  <a:latin typeface="Arial"/>
                  <a:ea typeface="+mn-ea"/>
                  <a:cs typeface="+mn-cs"/>
                </a:rPr>
                <a:t> </a:t>
              </a:r>
              <a:r>
                <a:rPr lang="fr-FR" sz="3200" kern="1200" dirty="0">
                  <a:solidFill>
                    <a:schemeClr val="tx1"/>
                  </a:solidFill>
                  <a:latin typeface="Arial"/>
                  <a:ea typeface="+mn-ea"/>
                  <a:cs typeface="+mn-cs"/>
                </a:rPr>
                <a:t>of </a:t>
              </a:r>
              <a:r>
                <a:rPr lang="fr-FR" sz="3200" kern="1200" dirty="0" err="1">
                  <a:solidFill>
                    <a:schemeClr val="tx1"/>
                  </a:solidFill>
                  <a:latin typeface="Arial"/>
                  <a:ea typeface="+mn-ea"/>
                  <a:cs typeface="+mn-cs"/>
                </a:rPr>
                <a:t>disk</a:t>
              </a:r>
              <a:endParaRPr lang="fr-FR" sz="3200" kern="1200" dirty="0">
                <a:solidFill>
                  <a:schemeClr val="tx1"/>
                </a:solidFill>
                <a:latin typeface="Arial"/>
                <a:ea typeface="+mn-ea"/>
                <a:cs typeface="+mn-cs"/>
              </a:endParaRPr>
            </a:p>
          </p:txBody>
        </p:sp>
        <p:grpSp>
          <p:nvGrpSpPr>
            <p:cNvPr id="13" name="Group 134"/>
            <p:cNvGrpSpPr/>
            <p:nvPr/>
          </p:nvGrpSpPr>
          <p:grpSpPr>
            <a:xfrm>
              <a:off x="7257666" y="5310224"/>
              <a:ext cx="591344" cy="678950"/>
              <a:chOff x="746488" y="5260437"/>
              <a:chExt cx="591344" cy="678950"/>
            </a:xfrm>
          </p:grpSpPr>
          <p:sp>
            <p:nvSpPr>
              <p:cNvPr id="136" name="Hexagon 135"/>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37" name="TextBox 136"/>
              <p:cNvSpPr txBox="1"/>
              <p:nvPr/>
            </p:nvSpPr>
            <p:spPr>
              <a:xfrm>
                <a:off x="746488"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3.3</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grpSp>
      <p:grpSp>
        <p:nvGrpSpPr>
          <p:cNvPr id="14" name="Group 137"/>
          <p:cNvGrpSpPr/>
          <p:nvPr/>
        </p:nvGrpSpPr>
        <p:grpSpPr>
          <a:xfrm>
            <a:off x="6701633" y="11724750"/>
            <a:ext cx="4929058" cy="1357900"/>
            <a:chOff x="7257666" y="5310224"/>
            <a:chExt cx="2464529" cy="678950"/>
          </a:xfrm>
        </p:grpSpPr>
        <p:sp>
          <p:nvSpPr>
            <p:cNvPr id="139" name="TextBox 138"/>
            <p:cNvSpPr txBox="1"/>
            <p:nvPr/>
          </p:nvSpPr>
          <p:spPr>
            <a:xfrm>
              <a:off x="8009333" y="5479962"/>
              <a:ext cx="1712862" cy="443315"/>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tx1"/>
                  </a:solidFill>
                  <a:latin typeface="Arial"/>
                  <a:ea typeface="+mn-ea"/>
                  <a:cs typeface="+mn-cs"/>
                </a:rPr>
                <a:t>Servers</a:t>
              </a:r>
              <a:endParaRPr lang="fr-FR" sz="3200" kern="1200" dirty="0">
                <a:solidFill>
                  <a:schemeClr val="tx1"/>
                </a:solidFill>
                <a:latin typeface="Arial"/>
                <a:ea typeface="+mn-ea"/>
                <a:cs typeface="+mn-cs"/>
              </a:endParaRPr>
            </a:p>
          </p:txBody>
        </p:sp>
        <p:grpSp>
          <p:nvGrpSpPr>
            <p:cNvPr id="15" name="Group 139"/>
            <p:cNvGrpSpPr/>
            <p:nvPr/>
          </p:nvGrpSpPr>
          <p:grpSpPr>
            <a:xfrm>
              <a:off x="7257666" y="5310224"/>
              <a:ext cx="591344" cy="678950"/>
              <a:chOff x="746488" y="5260437"/>
              <a:chExt cx="591344" cy="678950"/>
            </a:xfrm>
          </p:grpSpPr>
          <p:sp>
            <p:nvSpPr>
              <p:cNvPr id="141" name="Hexagon 140"/>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42" name="TextBox 141"/>
              <p:cNvSpPr txBox="1"/>
              <p:nvPr/>
            </p:nvSpPr>
            <p:spPr>
              <a:xfrm>
                <a:off x="746488"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100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grpSp>
      <p:grpSp>
        <p:nvGrpSpPr>
          <p:cNvPr id="16" name="Group 142"/>
          <p:cNvGrpSpPr/>
          <p:nvPr/>
        </p:nvGrpSpPr>
        <p:grpSpPr>
          <a:xfrm>
            <a:off x="12207729" y="11635972"/>
            <a:ext cx="4929058" cy="1357900"/>
            <a:chOff x="7257666" y="5310224"/>
            <a:chExt cx="2464529" cy="678950"/>
          </a:xfrm>
        </p:grpSpPr>
        <p:sp>
          <p:nvSpPr>
            <p:cNvPr id="144" name="TextBox 143"/>
            <p:cNvSpPr txBox="1"/>
            <p:nvPr/>
          </p:nvSpPr>
          <p:spPr>
            <a:xfrm>
              <a:off x="8009333" y="5479962"/>
              <a:ext cx="1712862" cy="443315"/>
            </a:xfrm>
            <a:prstGeom prst="rect">
              <a:avLst/>
            </a:prstGeom>
            <a:noFill/>
          </p:spPr>
          <p:txBody>
            <a:bodyPr wrap="square" lIns="35992" tIns="35992" rIns="35992" bIns="35992" rtlCol="0" anchor="ctr">
              <a:noAutofit/>
            </a:bodyPr>
            <a:lstStyle/>
            <a:p>
              <a:pPr algn="l" defTabSz="1828800" hangingPunct="1">
                <a:defRPr/>
              </a:pPr>
              <a:r>
                <a:rPr lang="fr-FR" sz="3200" kern="1200" dirty="0">
                  <a:solidFill>
                    <a:schemeClr val="tx1"/>
                  </a:solidFill>
                  <a:latin typeface="Arial"/>
                  <a:ea typeface="+mn-ea"/>
                  <a:cs typeface="+mn-cs"/>
                </a:rPr>
                <a:t>Active </a:t>
              </a:r>
              <a:r>
                <a:rPr lang="fr-FR" sz="3200" kern="1200" dirty="0" err="1" smtClean="0">
                  <a:solidFill>
                    <a:schemeClr val="tx1"/>
                  </a:solidFill>
                  <a:latin typeface="Arial"/>
                  <a:ea typeface="+mn-ea"/>
                  <a:cs typeface="+mn-cs"/>
                </a:rPr>
                <a:t>projects</a:t>
              </a:r>
              <a:endParaRPr lang="fr-FR" sz="3200" kern="1200" dirty="0">
                <a:solidFill>
                  <a:schemeClr val="tx1"/>
                </a:solidFill>
                <a:latin typeface="Arial"/>
                <a:ea typeface="+mn-ea"/>
                <a:cs typeface="+mn-cs"/>
              </a:endParaRPr>
            </a:p>
          </p:txBody>
        </p:sp>
        <p:grpSp>
          <p:nvGrpSpPr>
            <p:cNvPr id="17" name="Group 144"/>
            <p:cNvGrpSpPr/>
            <p:nvPr/>
          </p:nvGrpSpPr>
          <p:grpSpPr>
            <a:xfrm>
              <a:off x="7257666" y="5310224"/>
              <a:ext cx="606092" cy="678950"/>
              <a:chOff x="746488" y="5260437"/>
              <a:chExt cx="606092" cy="678950"/>
            </a:xfrm>
          </p:grpSpPr>
          <p:sp>
            <p:nvSpPr>
              <p:cNvPr id="146" name="Hexagon 145"/>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47" name="TextBox 146"/>
              <p:cNvSpPr txBox="1"/>
              <p:nvPr/>
            </p:nvSpPr>
            <p:spPr>
              <a:xfrm>
                <a:off x="761236"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25</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grpSp>
      <p:grpSp>
        <p:nvGrpSpPr>
          <p:cNvPr id="18" name="Group 147"/>
          <p:cNvGrpSpPr/>
          <p:nvPr/>
        </p:nvGrpSpPr>
        <p:grpSpPr>
          <a:xfrm>
            <a:off x="17961431" y="11635970"/>
            <a:ext cx="4929058" cy="1357900"/>
            <a:chOff x="7257666" y="5310224"/>
            <a:chExt cx="2464529" cy="678950"/>
          </a:xfrm>
        </p:grpSpPr>
        <p:sp>
          <p:nvSpPr>
            <p:cNvPr id="149" name="TextBox 148"/>
            <p:cNvSpPr txBox="1"/>
            <p:nvPr/>
          </p:nvSpPr>
          <p:spPr>
            <a:xfrm>
              <a:off x="8009333" y="5479962"/>
              <a:ext cx="1712862" cy="443315"/>
            </a:xfrm>
            <a:prstGeom prst="rect">
              <a:avLst/>
            </a:prstGeom>
            <a:noFill/>
          </p:spPr>
          <p:txBody>
            <a:bodyPr wrap="square" lIns="35992" tIns="35992" rIns="35992" bIns="35992" rtlCol="0" anchor="ctr">
              <a:noAutofit/>
            </a:bodyPr>
            <a:lstStyle/>
            <a:p>
              <a:pPr algn="l" defTabSz="1828800" hangingPunct="1">
                <a:defRPr/>
              </a:pPr>
              <a:r>
                <a:rPr lang="fr-FR" sz="3200" kern="1200" dirty="0" err="1" smtClean="0">
                  <a:solidFill>
                    <a:schemeClr val="tx1"/>
                  </a:solidFill>
                  <a:latin typeface="Arial"/>
                  <a:ea typeface="+mn-ea"/>
                  <a:cs typeface="+mn-cs"/>
                </a:rPr>
                <a:t>Projects</a:t>
              </a:r>
              <a:r>
                <a:rPr lang="fr-FR" sz="3200" kern="1200" dirty="0" smtClean="0">
                  <a:solidFill>
                    <a:schemeClr val="tx1"/>
                  </a:solidFill>
                  <a:latin typeface="Arial"/>
                  <a:ea typeface="+mn-ea"/>
                  <a:cs typeface="+mn-cs"/>
                </a:rPr>
                <a:t> in production</a:t>
              </a:r>
              <a:endParaRPr lang="fr-FR" sz="3200" kern="1200" dirty="0">
                <a:solidFill>
                  <a:schemeClr val="tx1"/>
                </a:solidFill>
                <a:latin typeface="Arial"/>
                <a:ea typeface="+mn-ea"/>
                <a:cs typeface="+mn-cs"/>
              </a:endParaRPr>
            </a:p>
          </p:txBody>
        </p:sp>
        <p:grpSp>
          <p:nvGrpSpPr>
            <p:cNvPr id="19" name="Group 149"/>
            <p:cNvGrpSpPr/>
            <p:nvPr/>
          </p:nvGrpSpPr>
          <p:grpSpPr>
            <a:xfrm>
              <a:off x="7257666" y="5310224"/>
              <a:ext cx="606092" cy="678950"/>
              <a:chOff x="746488" y="5260437"/>
              <a:chExt cx="606092" cy="678950"/>
            </a:xfrm>
          </p:grpSpPr>
          <p:sp>
            <p:nvSpPr>
              <p:cNvPr id="151" name="Hexagon 150"/>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152" name="TextBox 151"/>
              <p:cNvSpPr txBox="1"/>
              <p:nvPr/>
            </p:nvSpPr>
            <p:spPr>
              <a:xfrm>
                <a:off x="761236" y="5310224"/>
                <a:ext cx="591344" cy="579375"/>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12</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grpSp>
      <p:pic>
        <p:nvPicPr>
          <p:cNvPr id="54" name="Picture 2" descr="Résultat de recherche d'images pour &quot;logo sg transparent&quot;"/>
          <p:cNvPicPr>
            <a:picLocks noChangeAspect="1" noChangeArrowheads="1"/>
          </p:cNvPicPr>
          <p:nvPr/>
        </p:nvPicPr>
        <p:blipFill>
          <a:blip r:embed="rId10" cstate="print"/>
          <a:srcRect/>
          <a:stretch>
            <a:fillRect/>
          </a:stretch>
        </p:blipFill>
        <p:spPr bwMode="auto">
          <a:xfrm>
            <a:off x="16299527" y="4804175"/>
            <a:ext cx="7415608" cy="1507435"/>
          </a:xfrm>
          <a:prstGeom prst="rect">
            <a:avLst/>
          </a:prstGeom>
          <a:noFill/>
        </p:spPr>
      </p:pic>
    </p:spTree>
    <p:custDataLst>
      <p:tags r:id="rId1"/>
    </p:custDataLst>
    <p:extLst>
      <p:ext uri="{BB962C8B-B14F-4D97-AF65-F5344CB8AC3E}">
        <p14:creationId xmlns:p14="http://schemas.microsoft.com/office/powerpoint/2010/main" xmlns="" val="27503420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12088"/>
            <a:ext cx="24384000" cy="13716000"/>
          </a:xfrm>
          <a:prstGeom prst="rect">
            <a:avLst/>
          </a:prstGeom>
        </p:spPr>
      </p:pic>
      <p:sp>
        <p:nvSpPr>
          <p:cNvPr id="2" name="Date Placeholder 1"/>
          <p:cNvSpPr>
            <a:spLocks noGrp="1"/>
          </p:cNvSpPr>
          <p:nvPr>
            <p:ph type="dt" sz="half" idx="10"/>
          </p:nvPr>
        </p:nvSpPr>
        <p:spPr>
          <a:xfrm>
            <a:off x="17530239" y="12833357"/>
            <a:ext cx="4838698" cy="882650"/>
          </a:xfrm>
        </p:spPr>
        <p:txBody>
          <a:bodyPr/>
          <a:lstStyle/>
          <a:p>
            <a:pPr>
              <a:defRPr/>
            </a:pPr>
            <a:r>
              <a:rPr lang="fr-FR"/>
              <a:t>22/05/2015</a:t>
            </a:r>
          </a:p>
        </p:txBody>
      </p:sp>
      <p:sp>
        <p:nvSpPr>
          <p:cNvPr id="4" name="Footer Placeholder 3"/>
          <p:cNvSpPr>
            <a:spLocks noGrp="1"/>
          </p:cNvSpPr>
          <p:nvPr>
            <p:ph type="ftr" sz="quarter" idx="4294967295"/>
          </p:nvPr>
        </p:nvSpPr>
        <p:spPr>
          <a:xfrm>
            <a:off x="7895173" y="12789681"/>
            <a:ext cx="9592734" cy="882650"/>
          </a:xfrm>
          <a:prstGeom prst="rect">
            <a:avLst/>
          </a:prstGeom>
        </p:spPr>
        <p:txBody>
          <a:bodyPr lIns="182880" tIns="91440" rIns="182880" bIns="91440"/>
          <a:lstStyle/>
          <a:p>
            <a:pPr>
              <a:defRPr/>
            </a:pPr>
            <a:r>
              <a:rPr lang="fr-FR" dirty="0">
                <a:solidFill>
                  <a:schemeClr val="bg1"/>
                </a:solidFill>
              </a:rPr>
              <a:t>C1</a:t>
            </a:r>
          </a:p>
        </p:txBody>
      </p:sp>
      <p:sp>
        <p:nvSpPr>
          <p:cNvPr id="3" name="Slide Number Placeholder 2"/>
          <p:cNvSpPr>
            <a:spLocks noGrp="1"/>
          </p:cNvSpPr>
          <p:nvPr>
            <p:ph type="sldNum" sz="quarter" idx="4294967295"/>
          </p:nvPr>
        </p:nvSpPr>
        <p:spPr>
          <a:xfrm>
            <a:off x="19680669" y="12712705"/>
            <a:ext cx="567462" cy="482823"/>
          </a:xfrm>
          <a:prstGeom prst="rect">
            <a:avLst/>
          </a:prstGeom>
        </p:spPr>
        <p:txBody>
          <a:bodyPr/>
          <a:lstStyle/>
          <a:p>
            <a:pPr>
              <a:defRPr/>
            </a:pPr>
            <a:r>
              <a:rPr lang="fr-FR"/>
              <a:t>P.</a:t>
            </a:r>
            <a:fld id="{986EBACC-2845-427C-ADDD-6E50A1A087E6}" type="slidenum">
              <a:rPr lang="fr-FR" smtClean="0"/>
              <a:pPr>
                <a:defRPr/>
              </a:pPr>
              <a:t>6</a:t>
            </a:fld>
            <a:endParaRPr lang="fr-FR"/>
          </a:p>
        </p:txBody>
      </p:sp>
      <p:pic>
        <p:nvPicPr>
          <p:cNvPr id="8" name="Picture 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175542" y="10051307"/>
            <a:ext cx="2501128" cy="1238058"/>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19361542" y="9026441"/>
            <a:ext cx="1535088" cy="1535082"/>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9046817" y="5783003"/>
            <a:ext cx="1464794" cy="1464794"/>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14914019" y="8724271"/>
            <a:ext cx="3894562" cy="1768958"/>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8503031" y="2672231"/>
            <a:ext cx="1268114" cy="1268114"/>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4173355" y="6541897"/>
            <a:ext cx="1568306" cy="1568306"/>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10933167" y="4468838"/>
            <a:ext cx="4452122" cy="1136712"/>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5322414" y="4390255"/>
            <a:ext cx="4030576" cy="1417730"/>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10728981" y="5523118"/>
            <a:ext cx="3444374" cy="1810504"/>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321209" y="8213512"/>
            <a:ext cx="3664982" cy="1294440"/>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3292941" y="6170879"/>
            <a:ext cx="1336686" cy="1343254"/>
          </a:xfrm>
          <a:prstGeom prst="rect">
            <a:avLst/>
          </a:prstGeom>
        </p:spPr>
      </p:pic>
      <p:pic>
        <p:nvPicPr>
          <p:cNvPr id="28" name="Picture 27"/>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650643" y="9793983"/>
            <a:ext cx="2697990" cy="1363346"/>
          </a:xfrm>
          <a:prstGeom prst="rect">
            <a:avLst/>
          </a:prstGeom>
        </p:spPr>
      </p:pic>
      <p:pic>
        <p:nvPicPr>
          <p:cNvPr id="29" name="Picture 28"/>
          <p:cNvPicPr>
            <a:picLocks noChangeAspect="1"/>
          </p:cNvPicPr>
          <p:nvPr/>
        </p:nvPicPr>
        <p:blipFill>
          <a:blip r:embed="rId17" cstate="print">
            <a:extLst>
              <a:ext uri="{28A0092B-C50C-407E-A947-70E740481C1C}">
                <a14:useLocalDpi xmlns:a14="http://schemas.microsoft.com/office/drawing/2010/main" xmlns="" val="0"/>
              </a:ext>
            </a:extLst>
          </a:blip>
          <a:stretch>
            <a:fillRect/>
          </a:stretch>
        </p:blipFill>
        <p:spPr>
          <a:xfrm>
            <a:off x="675441" y="3714973"/>
            <a:ext cx="3399314" cy="1808146"/>
          </a:xfrm>
          <a:prstGeom prst="rect">
            <a:avLst/>
          </a:prstGeom>
        </p:spPr>
      </p:pic>
      <p:pic>
        <p:nvPicPr>
          <p:cNvPr id="30" name="Picture 29"/>
          <p:cNvPicPr>
            <a:picLocks noChangeAspect="1"/>
          </p:cNvPicPr>
          <p:nvPr/>
        </p:nvPicPr>
        <p:blipFill>
          <a:blip r:embed="rId18" cstate="print">
            <a:extLst>
              <a:ext uri="{28A0092B-C50C-407E-A947-70E740481C1C}">
                <a14:useLocalDpi xmlns:a14="http://schemas.microsoft.com/office/drawing/2010/main" xmlns="" val="0"/>
              </a:ext>
            </a:extLst>
          </a:blip>
          <a:stretch>
            <a:fillRect/>
          </a:stretch>
        </p:blipFill>
        <p:spPr>
          <a:xfrm>
            <a:off x="13159208" y="9673354"/>
            <a:ext cx="1438192" cy="1438192"/>
          </a:xfrm>
          <a:prstGeom prst="rect">
            <a:avLst/>
          </a:prstGeom>
        </p:spPr>
      </p:pic>
      <p:pic>
        <p:nvPicPr>
          <p:cNvPr id="32" name="Picture 31"/>
          <p:cNvPicPr>
            <a:picLocks noChangeAspect="1"/>
          </p:cNvPicPr>
          <p:nvPr/>
        </p:nvPicPr>
        <p:blipFill>
          <a:blip r:embed="rId19" cstate="print">
            <a:extLst>
              <a:ext uri="{28A0092B-C50C-407E-A947-70E740481C1C}">
                <a14:useLocalDpi xmlns:a14="http://schemas.microsoft.com/office/drawing/2010/main" xmlns="" val="0"/>
              </a:ext>
            </a:extLst>
          </a:blip>
          <a:stretch>
            <a:fillRect/>
          </a:stretch>
        </p:blipFill>
        <p:spPr>
          <a:xfrm>
            <a:off x="6435859" y="6493510"/>
            <a:ext cx="1803686" cy="1803680"/>
          </a:xfrm>
          <a:prstGeom prst="rect">
            <a:avLst/>
          </a:prstGeom>
        </p:spPr>
      </p:pic>
      <p:pic>
        <p:nvPicPr>
          <p:cNvPr id="33" name="Picture 32"/>
          <p:cNvPicPr>
            <a:picLocks noChangeAspect="1"/>
          </p:cNvPicPr>
          <p:nvPr/>
        </p:nvPicPr>
        <p:blipFill>
          <a:blip r:embed="rId20" cstate="print">
            <a:extLst>
              <a:ext uri="{28A0092B-C50C-407E-A947-70E740481C1C}">
                <a14:useLocalDpi xmlns:a14="http://schemas.microsoft.com/office/drawing/2010/main" xmlns="" val="0"/>
              </a:ext>
            </a:extLst>
          </a:blip>
          <a:stretch>
            <a:fillRect/>
          </a:stretch>
        </p:blipFill>
        <p:spPr>
          <a:xfrm>
            <a:off x="20129086" y="2567071"/>
            <a:ext cx="2676576" cy="1639638"/>
          </a:xfrm>
          <a:prstGeom prst="rect">
            <a:avLst/>
          </a:prstGeom>
        </p:spPr>
      </p:pic>
      <p:pic>
        <p:nvPicPr>
          <p:cNvPr id="34" name="Picture 33"/>
          <p:cNvPicPr>
            <a:picLocks noChangeAspect="1"/>
          </p:cNvPicPr>
          <p:nvPr/>
        </p:nvPicPr>
        <p:blipFill>
          <a:blip r:embed="rId21" cstate="print">
            <a:extLst>
              <a:ext uri="{28A0092B-C50C-407E-A947-70E740481C1C}">
                <a14:useLocalDpi xmlns:a14="http://schemas.microsoft.com/office/drawing/2010/main" xmlns="" val="0"/>
              </a:ext>
            </a:extLst>
          </a:blip>
          <a:stretch>
            <a:fillRect/>
          </a:stretch>
        </p:blipFill>
        <p:spPr>
          <a:xfrm>
            <a:off x="11300856" y="7188215"/>
            <a:ext cx="1858352" cy="1672518"/>
          </a:xfrm>
          <a:prstGeom prst="rect">
            <a:avLst/>
          </a:prstGeom>
        </p:spPr>
      </p:pic>
      <p:pic>
        <p:nvPicPr>
          <p:cNvPr id="38" name="Picture 37"/>
          <p:cNvPicPr>
            <a:picLocks noChangeAspect="1"/>
          </p:cNvPicPr>
          <p:nvPr/>
        </p:nvPicPr>
        <p:blipFill>
          <a:blip r:embed="rId22" cstate="print">
            <a:extLst>
              <a:ext uri="{28A0092B-C50C-407E-A947-70E740481C1C}">
                <a14:useLocalDpi xmlns:a14="http://schemas.microsoft.com/office/drawing/2010/main" xmlns="" val="0"/>
              </a:ext>
            </a:extLst>
          </a:blip>
          <a:stretch>
            <a:fillRect/>
          </a:stretch>
        </p:blipFill>
        <p:spPr>
          <a:xfrm>
            <a:off x="620367" y="7188215"/>
            <a:ext cx="2345054" cy="911966"/>
          </a:xfrm>
          <a:prstGeom prst="rect">
            <a:avLst/>
          </a:prstGeom>
        </p:spPr>
      </p:pic>
      <p:pic>
        <p:nvPicPr>
          <p:cNvPr id="40" name="Picture 39"/>
          <p:cNvPicPr>
            <a:picLocks noChangeAspect="1"/>
          </p:cNvPicPr>
          <p:nvPr/>
        </p:nvPicPr>
        <p:blipFill>
          <a:blip r:embed="rId23" cstate="print">
            <a:extLst>
              <a:ext uri="{28A0092B-C50C-407E-A947-70E740481C1C}">
                <a14:useLocalDpi xmlns:a14="http://schemas.microsoft.com/office/drawing/2010/main" xmlns="" val="0"/>
              </a:ext>
            </a:extLst>
          </a:blip>
          <a:stretch>
            <a:fillRect/>
          </a:stretch>
        </p:blipFill>
        <p:spPr>
          <a:xfrm>
            <a:off x="16909494" y="3256274"/>
            <a:ext cx="1641256" cy="1641256"/>
          </a:xfrm>
          <a:prstGeom prst="rect">
            <a:avLst/>
          </a:prstGeom>
        </p:spPr>
      </p:pic>
      <p:pic>
        <p:nvPicPr>
          <p:cNvPr id="42" name="Picture 41"/>
          <p:cNvPicPr>
            <a:picLocks noChangeAspect="1"/>
          </p:cNvPicPr>
          <p:nvPr/>
        </p:nvPicPr>
        <p:blipFill>
          <a:blip r:embed="rId24" cstate="print">
            <a:extLst>
              <a:ext uri="{28A0092B-C50C-407E-A947-70E740481C1C}">
                <a14:useLocalDpi xmlns:a14="http://schemas.microsoft.com/office/drawing/2010/main" xmlns="" val="0"/>
              </a:ext>
            </a:extLst>
          </a:blip>
          <a:stretch>
            <a:fillRect/>
          </a:stretch>
        </p:blipFill>
        <p:spPr>
          <a:xfrm>
            <a:off x="3986190" y="8475183"/>
            <a:ext cx="2957416" cy="1754118"/>
          </a:xfrm>
          <a:prstGeom prst="rect">
            <a:avLst/>
          </a:prstGeom>
        </p:spPr>
      </p:pic>
      <p:pic>
        <p:nvPicPr>
          <p:cNvPr id="43" name="Picture 42"/>
          <p:cNvPicPr>
            <a:picLocks noChangeAspect="1"/>
          </p:cNvPicPr>
          <p:nvPr/>
        </p:nvPicPr>
        <p:blipFill>
          <a:blip r:embed="rId25" cstate="print">
            <a:extLst>
              <a:ext uri="{28A0092B-C50C-407E-A947-70E740481C1C}">
                <a14:useLocalDpi xmlns:a14="http://schemas.microsoft.com/office/drawing/2010/main" xmlns="" val="0"/>
              </a:ext>
            </a:extLst>
          </a:blip>
          <a:stretch>
            <a:fillRect/>
          </a:stretch>
        </p:blipFill>
        <p:spPr>
          <a:xfrm>
            <a:off x="21467379" y="4282701"/>
            <a:ext cx="2441442" cy="2441442"/>
          </a:xfrm>
          <a:prstGeom prst="rect">
            <a:avLst/>
          </a:prstGeom>
        </p:spPr>
      </p:pic>
      <p:pic>
        <p:nvPicPr>
          <p:cNvPr id="44" name="Picture 43"/>
          <p:cNvPicPr>
            <a:picLocks noChangeAspect="1"/>
          </p:cNvPicPr>
          <p:nvPr/>
        </p:nvPicPr>
        <p:blipFill>
          <a:blip r:embed="rId26" cstate="print">
            <a:extLst>
              <a:ext uri="{28A0092B-C50C-407E-A947-70E740481C1C}">
                <a14:useLocalDpi xmlns:a14="http://schemas.microsoft.com/office/drawing/2010/main" xmlns="" val="0"/>
              </a:ext>
            </a:extLst>
          </a:blip>
          <a:stretch>
            <a:fillRect/>
          </a:stretch>
        </p:blipFill>
        <p:spPr>
          <a:xfrm>
            <a:off x="16187219" y="5150491"/>
            <a:ext cx="2686038" cy="2686038"/>
          </a:xfrm>
          <a:prstGeom prst="rect">
            <a:avLst/>
          </a:prstGeom>
        </p:spPr>
      </p:pic>
      <p:pic>
        <p:nvPicPr>
          <p:cNvPr id="8194" name="Picture 2" descr="Afficher l'image d'origine"/>
          <p:cNvPicPr>
            <a:picLocks noChangeAspect="1" noChangeArrowheads="1"/>
          </p:cNvPicPr>
          <p:nvPr/>
        </p:nvPicPr>
        <p:blipFill>
          <a:blip r:embed="rId27" cstate="print">
            <a:extLst>
              <a:ext uri="{28A0092B-C50C-407E-A947-70E740481C1C}">
                <a14:useLocalDpi xmlns:a14="http://schemas.microsoft.com/office/drawing/2010/main" xmlns="" val="0"/>
              </a:ext>
            </a:extLst>
          </a:blip>
          <a:srcRect/>
          <a:stretch>
            <a:fillRect/>
          </a:stretch>
        </p:blipFill>
        <p:spPr bwMode="auto">
          <a:xfrm flipV="1">
            <a:off x="21353374" y="9484185"/>
            <a:ext cx="1451552" cy="1377562"/>
          </a:xfrm>
          <a:prstGeom prst="rect">
            <a:avLst/>
          </a:prstGeom>
          <a:noFill/>
          <a:extLst>
            <a:ext uri="{909E8E84-426E-40DD-AFC4-6F175D3DCCD1}">
              <a14:hiddenFill xmlns:a14="http://schemas.microsoft.com/office/drawing/2010/main" xmlns="">
                <a:solidFill>
                  <a:srgbClr val="FFFFFF"/>
                </a:solidFill>
              </a14:hiddenFill>
            </a:ext>
          </a:extLst>
        </p:spPr>
      </p:pic>
      <p:sp>
        <p:nvSpPr>
          <p:cNvPr id="104450" name="AutoShape 2" descr="Image result for docker logo"/>
          <p:cNvSpPr>
            <a:spLocks noChangeAspect="1" noChangeArrowheads="1"/>
          </p:cNvSpPr>
          <p:nvPr/>
        </p:nvSpPr>
        <p:spPr bwMode="auto">
          <a:xfrm>
            <a:off x="414866" y="-385233"/>
            <a:ext cx="812800" cy="812802"/>
          </a:xfrm>
          <a:prstGeom prst="rect">
            <a:avLst/>
          </a:prstGeom>
          <a:noFill/>
        </p:spPr>
        <p:txBody>
          <a:bodyPr vert="horz" wrap="square" lIns="243840" tIns="121920" rIns="243840" bIns="121920" numCol="1" anchor="t" anchorCtr="0" compatLnSpc="1">
            <a:prstTxWarp prst="textNoShape">
              <a:avLst/>
            </a:prstTxWarp>
          </a:bodyPr>
          <a:lstStyle/>
          <a:p>
            <a:endParaRPr lang="en-US" sz="4800" dirty="0"/>
          </a:p>
        </p:txBody>
      </p:sp>
      <p:sp>
        <p:nvSpPr>
          <p:cNvPr id="104452" name="AutoShape 4" descr="Image result for docker logo"/>
          <p:cNvSpPr>
            <a:spLocks noChangeAspect="1" noChangeArrowheads="1"/>
          </p:cNvSpPr>
          <p:nvPr/>
        </p:nvSpPr>
        <p:spPr bwMode="auto">
          <a:xfrm>
            <a:off x="414866" y="-385233"/>
            <a:ext cx="812800" cy="812802"/>
          </a:xfrm>
          <a:prstGeom prst="rect">
            <a:avLst/>
          </a:prstGeom>
          <a:noFill/>
        </p:spPr>
        <p:txBody>
          <a:bodyPr vert="horz" wrap="square" lIns="243840" tIns="121920" rIns="243840" bIns="121920" numCol="1" anchor="t" anchorCtr="0" compatLnSpc="1">
            <a:prstTxWarp prst="textNoShape">
              <a:avLst/>
            </a:prstTxWarp>
          </a:bodyPr>
          <a:lstStyle/>
          <a:p>
            <a:endParaRPr lang="en-US" sz="4800" dirty="0"/>
          </a:p>
        </p:txBody>
      </p:sp>
      <p:pic>
        <p:nvPicPr>
          <p:cNvPr id="104456" name="Picture 8" descr="Image result for elasticsearch logo"/>
          <p:cNvPicPr>
            <a:picLocks noChangeAspect="1" noChangeArrowheads="1"/>
          </p:cNvPicPr>
          <p:nvPr/>
        </p:nvPicPr>
        <p:blipFill>
          <a:blip r:embed="rId28" cstate="print"/>
          <a:srcRect/>
          <a:stretch>
            <a:fillRect/>
          </a:stretch>
        </p:blipFill>
        <p:spPr bwMode="auto">
          <a:xfrm>
            <a:off x="8503031" y="6950563"/>
            <a:ext cx="2632078" cy="2632078"/>
          </a:xfrm>
          <a:prstGeom prst="rect">
            <a:avLst/>
          </a:prstGeom>
          <a:noFill/>
        </p:spPr>
      </p:pic>
      <p:pic>
        <p:nvPicPr>
          <p:cNvPr id="104458" name="Picture 10" descr="Image result for jenkins logo"/>
          <p:cNvPicPr>
            <a:picLocks noChangeAspect="1" noChangeArrowheads="1"/>
          </p:cNvPicPr>
          <p:nvPr/>
        </p:nvPicPr>
        <p:blipFill>
          <a:blip r:embed="rId29" cstate="print"/>
          <a:srcRect/>
          <a:stretch>
            <a:fillRect/>
          </a:stretch>
        </p:blipFill>
        <p:spPr bwMode="auto">
          <a:xfrm>
            <a:off x="676640" y="1996307"/>
            <a:ext cx="5343984" cy="1718666"/>
          </a:xfrm>
          <a:prstGeom prst="rect">
            <a:avLst/>
          </a:prstGeom>
          <a:noFill/>
        </p:spPr>
      </p:pic>
      <p:pic>
        <p:nvPicPr>
          <p:cNvPr id="7172" name="Picture 4" descr="Afficher l'image d'origine"/>
          <p:cNvPicPr>
            <a:picLocks noChangeAspect="1" noChangeArrowheads="1"/>
          </p:cNvPicPr>
          <p:nvPr/>
        </p:nvPicPr>
        <p:blipFill>
          <a:blip r:embed="rId30" cstate="print">
            <a:extLst>
              <a:ext uri="{28A0092B-C50C-407E-A947-70E740481C1C}">
                <a14:useLocalDpi xmlns:a14="http://schemas.microsoft.com/office/drawing/2010/main" xmlns="" val="0"/>
              </a:ext>
            </a:extLst>
          </a:blip>
          <a:srcRect/>
          <a:stretch>
            <a:fillRect/>
          </a:stretch>
        </p:blipFill>
        <p:spPr bwMode="auto">
          <a:xfrm>
            <a:off x="18779905" y="7608523"/>
            <a:ext cx="4765426" cy="101585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 name="Group 8"/>
          <p:cNvGrpSpPr/>
          <p:nvPr/>
        </p:nvGrpSpPr>
        <p:grpSpPr>
          <a:xfrm>
            <a:off x="-49359" y="-54767"/>
            <a:ext cx="24433362" cy="12724698"/>
            <a:chOff x="-18509" y="-20540"/>
            <a:chExt cx="9162510" cy="4771762"/>
          </a:xfrm>
        </p:grpSpPr>
        <p:sp>
          <p:nvSpPr>
            <p:cNvPr id="39" name="Rectangle 38"/>
            <p:cNvSpPr/>
            <p:nvPr/>
          </p:nvSpPr>
          <p:spPr>
            <a:xfrm>
              <a:off x="-18509" y="-20540"/>
              <a:ext cx="9143999" cy="806535"/>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400" b="1" dirty="0" err="1">
                  <a:solidFill>
                    <a:srgbClr val="000000"/>
                  </a:solidFill>
                </a:rPr>
                <a:t>Big</a:t>
              </a:r>
              <a:r>
                <a:rPr lang="fr-FR" sz="14400" b="1" dirty="0">
                  <a:solidFill>
                    <a:srgbClr val="000000"/>
                  </a:solidFill>
                </a:rPr>
                <a:t> </a:t>
              </a:r>
              <a:r>
                <a:rPr lang="fr-FR" sz="14400" b="1" dirty="0" smtClean="0">
                  <a:solidFill>
                    <a:srgbClr val="000000"/>
                  </a:solidFill>
                </a:rPr>
                <a:t>OSS </a:t>
              </a:r>
              <a:r>
                <a:rPr lang="fr-FR" sz="14400" b="1" dirty="0" err="1" smtClean="0">
                  <a:solidFill>
                    <a:srgbClr val="000000"/>
                  </a:solidFill>
                </a:rPr>
                <a:t>consummers</a:t>
              </a:r>
              <a:endParaRPr lang="en-US" sz="3200" b="1" dirty="0">
                <a:solidFill>
                  <a:srgbClr val="000000"/>
                </a:solidFill>
              </a:endParaRPr>
            </a:p>
          </p:txBody>
        </p:sp>
        <p:grpSp>
          <p:nvGrpSpPr>
            <p:cNvPr id="7" name="Group 6"/>
            <p:cNvGrpSpPr/>
            <p:nvPr/>
          </p:nvGrpSpPr>
          <p:grpSpPr>
            <a:xfrm>
              <a:off x="1" y="4318029"/>
              <a:ext cx="9144000" cy="433193"/>
              <a:chOff x="1" y="4318029"/>
              <a:chExt cx="9144000" cy="433193"/>
            </a:xfrm>
          </p:grpSpPr>
          <p:grpSp>
            <p:nvGrpSpPr>
              <p:cNvPr id="9" name="Group 7"/>
              <p:cNvGrpSpPr/>
              <p:nvPr/>
            </p:nvGrpSpPr>
            <p:grpSpPr>
              <a:xfrm>
                <a:off x="1" y="4318029"/>
                <a:ext cx="9144000" cy="433193"/>
                <a:chOff x="0" y="5630808"/>
                <a:chExt cx="12190413" cy="577516"/>
              </a:xfrm>
            </p:grpSpPr>
            <p:sp>
              <p:nvSpPr>
                <p:cNvPr id="46" name="Rectangle 45"/>
                <p:cNvSpPr/>
                <p:nvPr/>
              </p:nvSpPr>
              <p:spPr>
                <a:xfrm>
                  <a:off x="0" y="5630808"/>
                  <a:ext cx="12190413" cy="577516"/>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200" dirty="0"/>
                </a:p>
              </p:txBody>
            </p:sp>
            <p:cxnSp>
              <p:nvCxnSpPr>
                <p:cNvPr id="47" name="Straight Connector 46"/>
                <p:cNvCxnSpPr/>
                <p:nvPr/>
              </p:nvCxnSpPr>
              <p:spPr>
                <a:xfrm>
                  <a:off x="11333747" y="5715000"/>
                  <a:ext cx="0" cy="3970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58186" y="5688509"/>
                  <a:ext cx="8534073" cy="444137"/>
                </a:xfrm>
                <a:prstGeom prst="rect">
                  <a:avLst/>
                </a:prstGeom>
                <a:noFill/>
              </p:spPr>
              <p:txBody>
                <a:bodyPr wrap="none" lIns="48000" tIns="48000" rIns="48000" bIns="48000" rtlCol="0" anchor="ctr">
                  <a:noAutofit/>
                </a:bodyPr>
                <a:lstStyle/>
                <a:p>
                  <a:pPr algn="r"/>
                  <a:r>
                    <a:rPr lang="en-US" sz="6400" b="1" cap="all" dirty="0" smtClean="0">
                      <a:latin typeface="Arial"/>
                    </a:rPr>
                    <a:t>OPENSOURCE</a:t>
                  </a:r>
                  <a:endParaRPr lang="fr-FR" sz="6400" b="1" dirty="0"/>
                </a:p>
              </p:txBody>
            </p:sp>
          </p:grpSp>
          <p:pic>
            <p:nvPicPr>
              <p:cNvPr id="49" name="Picture 6" descr="https://ressources.safe.socgen/image/image_gallery?uuid=472baf6c-60ae-49dc-a622-890614d32431&amp;groupId=220405&amp;t=1437482360208"/>
              <p:cNvPicPr>
                <a:picLocks noChangeAspect="1" noChangeArrowheads="1"/>
              </p:cNvPicPr>
              <p:nvPr/>
            </p:nvPicPr>
            <p:blipFill>
              <a:blip r:embed="rId31" cstate="print"/>
              <a:srcRect r="64296"/>
              <a:stretch>
                <a:fillRect/>
              </a:stretch>
            </p:blipFill>
            <p:spPr bwMode="auto">
              <a:xfrm>
                <a:off x="243991" y="4358322"/>
                <a:ext cx="2324123" cy="358774"/>
              </a:xfrm>
              <a:prstGeom prst="rect">
                <a:avLst/>
              </a:prstGeom>
              <a:noFill/>
            </p:spPr>
          </p:pic>
          <p:pic>
            <p:nvPicPr>
              <p:cNvPr id="50" name="Picture 2" descr="See original image"/>
              <p:cNvPicPr>
                <a:picLocks noChangeAspect="1" noChangeArrowheads="1"/>
              </p:cNvPicPr>
              <p:nvPr/>
            </p:nvPicPr>
            <p:blipFill>
              <a:blip r:embed="rId32" cstate="print"/>
              <a:srcRect r="61721"/>
              <a:stretch>
                <a:fillRect/>
              </a:stretch>
            </p:blipFill>
            <p:spPr bwMode="auto">
              <a:xfrm>
                <a:off x="8671230" y="4358956"/>
                <a:ext cx="368233" cy="365760"/>
              </a:xfrm>
              <a:prstGeom prst="rect">
                <a:avLst/>
              </a:prstGeom>
              <a:noFill/>
            </p:spPr>
          </p:pic>
        </p:grpSp>
      </p:grpSp>
      <p:pic>
        <p:nvPicPr>
          <p:cNvPr id="52" name="Picture 2" descr="Apache Parquet logo"/>
          <p:cNvPicPr>
            <a:picLocks noChangeAspect="1" noChangeArrowheads="1"/>
          </p:cNvPicPr>
          <p:nvPr/>
        </p:nvPicPr>
        <p:blipFill>
          <a:blip r:embed="rId33" cstate="print">
            <a:extLst>
              <a:ext uri="{28A0092B-C50C-407E-A947-70E740481C1C}">
                <a14:useLocalDpi xmlns:a14="http://schemas.microsoft.com/office/drawing/2010/main" xmlns="" val="0"/>
              </a:ext>
            </a:extLst>
          </a:blip>
          <a:srcRect/>
          <a:stretch>
            <a:fillRect/>
          </a:stretch>
        </p:blipFill>
        <p:spPr bwMode="auto">
          <a:xfrm>
            <a:off x="3119972" y="10352196"/>
            <a:ext cx="4775200" cy="12700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20690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1+#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1+#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1+#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1+#ppt_w/2"/>
                                          </p:val>
                                        </p:tav>
                                        <p:tav tm="100000">
                                          <p:val>
                                            <p:strVal val="#ppt_x"/>
                                          </p:val>
                                        </p:tav>
                                      </p:tavLst>
                                    </p:anim>
                                    <p:anim calcmode="lin" valueType="num">
                                      <p:cBhvr additive="base">
                                        <p:cTn id="63" dur="5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fill="hold"/>
                                        <p:tgtEl>
                                          <p:spTgt spid="29"/>
                                        </p:tgtEl>
                                        <p:attrNameLst>
                                          <p:attrName>ppt_x</p:attrName>
                                        </p:attrNameLst>
                                      </p:cBhvr>
                                      <p:tavLst>
                                        <p:tav tm="0">
                                          <p:val>
                                            <p:strVal val="1+#ppt_w/2"/>
                                          </p:val>
                                        </p:tav>
                                        <p:tav tm="100000">
                                          <p:val>
                                            <p:strVal val="#ppt_x"/>
                                          </p:val>
                                        </p:tav>
                                      </p:tavLst>
                                    </p:anim>
                                    <p:anim calcmode="lin" valueType="num">
                                      <p:cBhvr additive="base">
                                        <p:cTn id="71" dur="500" fill="hold"/>
                                        <p:tgtEl>
                                          <p:spTgt spid="29"/>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fill="hold"/>
                                        <p:tgtEl>
                                          <p:spTgt spid="30"/>
                                        </p:tgtEl>
                                        <p:attrNameLst>
                                          <p:attrName>ppt_x</p:attrName>
                                        </p:attrNameLst>
                                      </p:cBhvr>
                                      <p:tavLst>
                                        <p:tav tm="0">
                                          <p:val>
                                            <p:strVal val="1+#ppt_w/2"/>
                                          </p:val>
                                        </p:tav>
                                        <p:tav tm="100000">
                                          <p:val>
                                            <p:strVal val="#ppt_x"/>
                                          </p:val>
                                        </p:tav>
                                      </p:tavLst>
                                    </p:anim>
                                    <p:anim calcmode="lin" valueType="num">
                                      <p:cBhvr additive="base">
                                        <p:cTn id="75" dur="500" fill="hold"/>
                                        <p:tgtEl>
                                          <p:spTgt spid="30"/>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500" fill="hold"/>
                                        <p:tgtEl>
                                          <p:spTgt spid="32"/>
                                        </p:tgtEl>
                                        <p:attrNameLst>
                                          <p:attrName>ppt_x</p:attrName>
                                        </p:attrNameLst>
                                      </p:cBhvr>
                                      <p:tavLst>
                                        <p:tav tm="0">
                                          <p:val>
                                            <p:strVal val="1+#ppt_w/2"/>
                                          </p:val>
                                        </p:tav>
                                        <p:tav tm="100000">
                                          <p:val>
                                            <p:strVal val="#ppt_x"/>
                                          </p:val>
                                        </p:tav>
                                      </p:tavLst>
                                    </p:anim>
                                    <p:anim calcmode="lin" valueType="num">
                                      <p:cBhvr additive="base">
                                        <p:cTn id="79" dur="500" fill="hold"/>
                                        <p:tgtEl>
                                          <p:spTgt spid="32"/>
                                        </p:tgtEl>
                                        <p:attrNameLst>
                                          <p:attrName>ppt_y</p:attrName>
                                        </p:attrNameLst>
                                      </p:cBhvr>
                                      <p:tavLst>
                                        <p:tav tm="0">
                                          <p:val>
                                            <p:strVal val="#ppt_y"/>
                                          </p:val>
                                        </p:tav>
                                        <p:tav tm="100000">
                                          <p:val>
                                            <p:strVal val="#ppt_y"/>
                                          </p:val>
                                        </p:tav>
                                      </p:tavLst>
                                    </p:anim>
                                  </p:childTnLst>
                                </p:cTn>
                              </p:par>
                              <p:par>
                                <p:cTn id="80" presetID="2" presetClass="entr" presetSubtype="2"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1+#ppt_w/2"/>
                                          </p:val>
                                        </p:tav>
                                        <p:tav tm="100000">
                                          <p:val>
                                            <p:strVal val="#ppt_x"/>
                                          </p:val>
                                        </p:tav>
                                      </p:tavLst>
                                    </p:anim>
                                    <p:anim calcmode="lin" valueType="num">
                                      <p:cBhvr additive="base">
                                        <p:cTn id="83" dur="500" fill="hold"/>
                                        <p:tgtEl>
                                          <p:spTgt spid="33"/>
                                        </p:tgtEl>
                                        <p:attrNameLst>
                                          <p:attrName>ppt_y</p:attrName>
                                        </p:attrNameLst>
                                      </p:cBhvr>
                                      <p:tavLst>
                                        <p:tav tm="0">
                                          <p:val>
                                            <p:strVal val="#ppt_y"/>
                                          </p:val>
                                        </p:tav>
                                        <p:tav tm="100000">
                                          <p:val>
                                            <p:strVal val="#ppt_y"/>
                                          </p:val>
                                        </p:tav>
                                      </p:tavLst>
                                    </p:anim>
                                  </p:childTnLst>
                                </p:cTn>
                              </p:par>
                              <p:par>
                                <p:cTn id="84" presetID="2" presetClass="entr" presetSubtype="2"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additive="base">
                                        <p:cTn id="86" dur="500" fill="hold"/>
                                        <p:tgtEl>
                                          <p:spTgt spid="34"/>
                                        </p:tgtEl>
                                        <p:attrNameLst>
                                          <p:attrName>ppt_x</p:attrName>
                                        </p:attrNameLst>
                                      </p:cBhvr>
                                      <p:tavLst>
                                        <p:tav tm="0">
                                          <p:val>
                                            <p:strVal val="1+#ppt_w/2"/>
                                          </p:val>
                                        </p:tav>
                                        <p:tav tm="100000">
                                          <p:val>
                                            <p:strVal val="#ppt_x"/>
                                          </p:val>
                                        </p:tav>
                                      </p:tavLst>
                                    </p:anim>
                                    <p:anim calcmode="lin" valueType="num">
                                      <p:cBhvr additive="base">
                                        <p:cTn id="87" dur="500" fill="hold"/>
                                        <p:tgtEl>
                                          <p:spTgt spid="34"/>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1+#ppt_w/2"/>
                                          </p:val>
                                        </p:tav>
                                        <p:tav tm="100000">
                                          <p:val>
                                            <p:strVal val="#ppt_x"/>
                                          </p:val>
                                        </p:tav>
                                      </p:tavLst>
                                    </p:anim>
                                    <p:anim calcmode="lin" valueType="num">
                                      <p:cBhvr additive="base">
                                        <p:cTn id="91" dur="500" fill="hold"/>
                                        <p:tgtEl>
                                          <p:spTgt spid="38"/>
                                        </p:tgtEl>
                                        <p:attrNameLst>
                                          <p:attrName>ppt_y</p:attrName>
                                        </p:attrNameLst>
                                      </p:cBhvr>
                                      <p:tavLst>
                                        <p:tav tm="0">
                                          <p:val>
                                            <p:strVal val="#ppt_y"/>
                                          </p:val>
                                        </p:tav>
                                        <p:tav tm="100000">
                                          <p:val>
                                            <p:strVal val="#ppt_y"/>
                                          </p:val>
                                        </p:tav>
                                      </p:tavLst>
                                    </p:anim>
                                  </p:childTnLst>
                                </p:cTn>
                              </p:par>
                              <p:par>
                                <p:cTn id="92" presetID="2" presetClass="entr" presetSubtype="2"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additive="base">
                                        <p:cTn id="94" dur="500" fill="hold"/>
                                        <p:tgtEl>
                                          <p:spTgt spid="40"/>
                                        </p:tgtEl>
                                        <p:attrNameLst>
                                          <p:attrName>ppt_x</p:attrName>
                                        </p:attrNameLst>
                                      </p:cBhvr>
                                      <p:tavLst>
                                        <p:tav tm="0">
                                          <p:val>
                                            <p:strVal val="1+#ppt_w/2"/>
                                          </p:val>
                                        </p:tav>
                                        <p:tav tm="100000">
                                          <p:val>
                                            <p:strVal val="#ppt_x"/>
                                          </p:val>
                                        </p:tav>
                                      </p:tavLst>
                                    </p:anim>
                                    <p:anim calcmode="lin" valueType="num">
                                      <p:cBhvr additive="base">
                                        <p:cTn id="95" dur="500" fill="hold"/>
                                        <p:tgtEl>
                                          <p:spTgt spid="40"/>
                                        </p:tgtEl>
                                        <p:attrNameLst>
                                          <p:attrName>ppt_y</p:attrName>
                                        </p:attrNameLst>
                                      </p:cBhvr>
                                      <p:tavLst>
                                        <p:tav tm="0">
                                          <p:val>
                                            <p:strVal val="#ppt_y"/>
                                          </p:val>
                                        </p:tav>
                                        <p:tav tm="100000">
                                          <p:val>
                                            <p:strVal val="#ppt_y"/>
                                          </p:val>
                                        </p:tav>
                                      </p:tavLst>
                                    </p:anim>
                                  </p:childTnLst>
                                </p:cTn>
                              </p:par>
                              <p:par>
                                <p:cTn id="96" presetID="2" presetClass="entr" presetSubtype="2" fill="hold" nodeType="with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additive="base">
                                        <p:cTn id="98" dur="500" fill="hold"/>
                                        <p:tgtEl>
                                          <p:spTgt spid="42"/>
                                        </p:tgtEl>
                                        <p:attrNameLst>
                                          <p:attrName>ppt_x</p:attrName>
                                        </p:attrNameLst>
                                      </p:cBhvr>
                                      <p:tavLst>
                                        <p:tav tm="0">
                                          <p:val>
                                            <p:strVal val="1+#ppt_w/2"/>
                                          </p:val>
                                        </p:tav>
                                        <p:tav tm="100000">
                                          <p:val>
                                            <p:strVal val="#ppt_x"/>
                                          </p:val>
                                        </p:tav>
                                      </p:tavLst>
                                    </p:anim>
                                    <p:anim calcmode="lin" valueType="num">
                                      <p:cBhvr additive="base">
                                        <p:cTn id="99" dur="500" fill="hold"/>
                                        <p:tgtEl>
                                          <p:spTgt spid="42"/>
                                        </p:tgtEl>
                                        <p:attrNameLst>
                                          <p:attrName>ppt_y</p:attrName>
                                        </p:attrNameLst>
                                      </p:cBhvr>
                                      <p:tavLst>
                                        <p:tav tm="0">
                                          <p:val>
                                            <p:strVal val="#ppt_y"/>
                                          </p:val>
                                        </p:tav>
                                        <p:tav tm="100000">
                                          <p:val>
                                            <p:strVal val="#ppt_y"/>
                                          </p:val>
                                        </p:tav>
                                      </p:tavLst>
                                    </p:anim>
                                  </p:childTnLst>
                                </p:cTn>
                              </p:par>
                              <p:par>
                                <p:cTn id="100" presetID="2" presetClass="entr" presetSubtype="2" fill="hold" nodeType="with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additive="base">
                                        <p:cTn id="102" dur="500" fill="hold"/>
                                        <p:tgtEl>
                                          <p:spTgt spid="43"/>
                                        </p:tgtEl>
                                        <p:attrNameLst>
                                          <p:attrName>ppt_x</p:attrName>
                                        </p:attrNameLst>
                                      </p:cBhvr>
                                      <p:tavLst>
                                        <p:tav tm="0">
                                          <p:val>
                                            <p:strVal val="1+#ppt_w/2"/>
                                          </p:val>
                                        </p:tav>
                                        <p:tav tm="100000">
                                          <p:val>
                                            <p:strVal val="#ppt_x"/>
                                          </p:val>
                                        </p:tav>
                                      </p:tavLst>
                                    </p:anim>
                                    <p:anim calcmode="lin" valueType="num">
                                      <p:cBhvr additive="base">
                                        <p:cTn id="103" dur="500" fill="hold"/>
                                        <p:tgtEl>
                                          <p:spTgt spid="43"/>
                                        </p:tgtEl>
                                        <p:attrNameLst>
                                          <p:attrName>ppt_y</p:attrName>
                                        </p:attrNameLst>
                                      </p:cBhvr>
                                      <p:tavLst>
                                        <p:tav tm="0">
                                          <p:val>
                                            <p:strVal val="#ppt_y"/>
                                          </p:val>
                                        </p:tav>
                                        <p:tav tm="100000">
                                          <p:val>
                                            <p:strVal val="#ppt_y"/>
                                          </p:val>
                                        </p:tav>
                                      </p:tavLst>
                                    </p:anim>
                                  </p:childTnLst>
                                </p:cTn>
                              </p:par>
                              <p:par>
                                <p:cTn id="104" presetID="2" presetClass="entr" presetSubtype="2" fill="hold" nodeType="with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additive="base">
                                        <p:cTn id="106" dur="500" fill="hold"/>
                                        <p:tgtEl>
                                          <p:spTgt spid="44"/>
                                        </p:tgtEl>
                                        <p:attrNameLst>
                                          <p:attrName>ppt_x</p:attrName>
                                        </p:attrNameLst>
                                      </p:cBhvr>
                                      <p:tavLst>
                                        <p:tav tm="0">
                                          <p:val>
                                            <p:strVal val="1+#ppt_w/2"/>
                                          </p:val>
                                        </p:tav>
                                        <p:tav tm="100000">
                                          <p:val>
                                            <p:strVal val="#ppt_x"/>
                                          </p:val>
                                        </p:tav>
                                      </p:tavLst>
                                    </p:anim>
                                    <p:anim calcmode="lin" valueType="num">
                                      <p:cBhvr additive="base">
                                        <p:cTn id="107" dur="500" fill="hold"/>
                                        <p:tgtEl>
                                          <p:spTgt spid="44"/>
                                        </p:tgtEl>
                                        <p:attrNameLst>
                                          <p:attrName>ppt_y</p:attrName>
                                        </p:attrNameLst>
                                      </p:cBhvr>
                                      <p:tavLst>
                                        <p:tav tm="0">
                                          <p:val>
                                            <p:strVal val="#ppt_y"/>
                                          </p:val>
                                        </p:tav>
                                        <p:tav tm="100000">
                                          <p:val>
                                            <p:strVal val="#ppt_y"/>
                                          </p:val>
                                        </p:tav>
                                      </p:tavLst>
                                    </p:anim>
                                  </p:childTnLst>
                                </p:cTn>
                              </p:par>
                              <p:par>
                                <p:cTn id="108" presetID="2" presetClass="entr" presetSubtype="2" fill="hold" nodeType="withEffect">
                                  <p:stCondLst>
                                    <p:cond delay="0"/>
                                  </p:stCondLst>
                                  <p:childTnLst>
                                    <p:set>
                                      <p:cBhvr>
                                        <p:cTn id="109" dur="1" fill="hold">
                                          <p:stCondLst>
                                            <p:cond delay="0"/>
                                          </p:stCondLst>
                                        </p:cTn>
                                        <p:tgtEl>
                                          <p:spTgt spid="8194"/>
                                        </p:tgtEl>
                                        <p:attrNameLst>
                                          <p:attrName>style.visibility</p:attrName>
                                        </p:attrNameLst>
                                      </p:cBhvr>
                                      <p:to>
                                        <p:strVal val="visible"/>
                                      </p:to>
                                    </p:set>
                                    <p:anim calcmode="lin" valueType="num">
                                      <p:cBhvr additive="base">
                                        <p:cTn id="110" dur="500" fill="hold"/>
                                        <p:tgtEl>
                                          <p:spTgt spid="8194"/>
                                        </p:tgtEl>
                                        <p:attrNameLst>
                                          <p:attrName>ppt_x</p:attrName>
                                        </p:attrNameLst>
                                      </p:cBhvr>
                                      <p:tavLst>
                                        <p:tav tm="0">
                                          <p:val>
                                            <p:strVal val="1+#ppt_w/2"/>
                                          </p:val>
                                        </p:tav>
                                        <p:tav tm="100000">
                                          <p:val>
                                            <p:strVal val="#ppt_x"/>
                                          </p:val>
                                        </p:tav>
                                      </p:tavLst>
                                    </p:anim>
                                    <p:anim calcmode="lin" valueType="num">
                                      <p:cBhvr additive="base">
                                        <p:cTn id="111" dur="500" fill="hold"/>
                                        <p:tgtEl>
                                          <p:spTgt spid="8194"/>
                                        </p:tgtEl>
                                        <p:attrNameLst>
                                          <p:attrName>ppt_y</p:attrName>
                                        </p:attrNameLst>
                                      </p:cBhvr>
                                      <p:tavLst>
                                        <p:tav tm="0">
                                          <p:val>
                                            <p:strVal val="#ppt_y"/>
                                          </p:val>
                                        </p:tav>
                                        <p:tav tm="100000">
                                          <p:val>
                                            <p:strVal val="#ppt_y"/>
                                          </p:val>
                                        </p:tav>
                                      </p:tavLst>
                                    </p:anim>
                                  </p:childTnLst>
                                </p:cTn>
                              </p:par>
                              <p:par>
                                <p:cTn id="112" presetID="2" presetClass="entr" presetSubtype="2" fill="hold" grpId="0" nodeType="withEffect" nodePh="1">
                                  <p:stCondLst>
                                    <p:cond delay="0"/>
                                  </p:stCondLst>
                                  <p:endCondLst>
                                    <p:cond evt="begin" delay="0">
                                      <p:tn val="112"/>
                                    </p:cond>
                                  </p:endCondLst>
                                  <p:childTnLst>
                                    <p:set>
                                      <p:cBhvr>
                                        <p:cTn id="113" dur="1" fill="hold">
                                          <p:stCondLst>
                                            <p:cond delay="0"/>
                                          </p:stCondLst>
                                        </p:cTn>
                                        <p:tgtEl>
                                          <p:spTgt spid="104450"/>
                                        </p:tgtEl>
                                        <p:attrNameLst>
                                          <p:attrName>style.visibility</p:attrName>
                                        </p:attrNameLst>
                                      </p:cBhvr>
                                      <p:to>
                                        <p:strVal val="visible"/>
                                      </p:to>
                                    </p:set>
                                    <p:anim calcmode="lin" valueType="num">
                                      <p:cBhvr additive="base">
                                        <p:cTn id="114" dur="500" fill="hold"/>
                                        <p:tgtEl>
                                          <p:spTgt spid="104450"/>
                                        </p:tgtEl>
                                        <p:attrNameLst>
                                          <p:attrName>ppt_x</p:attrName>
                                        </p:attrNameLst>
                                      </p:cBhvr>
                                      <p:tavLst>
                                        <p:tav tm="0">
                                          <p:val>
                                            <p:strVal val="1+#ppt_w/2"/>
                                          </p:val>
                                        </p:tav>
                                        <p:tav tm="100000">
                                          <p:val>
                                            <p:strVal val="#ppt_x"/>
                                          </p:val>
                                        </p:tav>
                                      </p:tavLst>
                                    </p:anim>
                                    <p:anim calcmode="lin" valueType="num">
                                      <p:cBhvr additive="base">
                                        <p:cTn id="115" dur="500" fill="hold"/>
                                        <p:tgtEl>
                                          <p:spTgt spid="104450"/>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nodePh="1">
                                  <p:stCondLst>
                                    <p:cond delay="0"/>
                                  </p:stCondLst>
                                  <p:endCondLst>
                                    <p:cond evt="begin" delay="0">
                                      <p:tn val="116"/>
                                    </p:cond>
                                  </p:endCondLst>
                                  <p:childTnLst>
                                    <p:set>
                                      <p:cBhvr>
                                        <p:cTn id="117" dur="1" fill="hold">
                                          <p:stCondLst>
                                            <p:cond delay="0"/>
                                          </p:stCondLst>
                                        </p:cTn>
                                        <p:tgtEl>
                                          <p:spTgt spid="104452"/>
                                        </p:tgtEl>
                                        <p:attrNameLst>
                                          <p:attrName>style.visibility</p:attrName>
                                        </p:attrNameLst>
                                      </p:cBhvr>
                                      <p:to>
                                        <p:strVal val="visible"/>
                                      </p:to>
                                    </p:set>
                                    <p:anim calcmode="lin" valueType="num">
                                      <p:cBhvr additive="base">
                                        <p:cTn id="118" dur="500" fill="hold"/>
                                        <p:tgtEl>
                                          <p:spTgt spid="104452"/>
                                        </p:tgtEl>
                                        <p:attrNameLst>
                                          <p:attrName>ppt_x</p:attrName>
                                        </p:attrNameLst>
                                      </p:cBhvr>
                                      <p:tavLst>
                                        <p:tav tm="0">
                                          <p:val>
                                            <p:strVal val="1+#ppt_w/2"/>
                                          </p:val>
                                        </p:tav>
                                        <p:tav tm="100000">
                                          <p:val>
                                            <p:strVal val="#ppt_x"/>
                                          </p:val>
                                        </p:tav>
                                      </p:tavLst>
                                    </p:anim>
                                    <p:anim calcmode="lin" valueType="num">
                                      <p:cBhvr additive="base">
                                        <p:cTn id="119" dur="500" fill="hold"/>
                                        <p:tgtEl>
                                          <p:spTgt spid="104452"/>
                                        </p:tgtEl>
                                        <p:attrNameLst>
                                          <p:attrName>ppt_y</p:attrName>
                                        </p:attrNameLst>
                                      </p:cBhvr>
                                      <p:tavLst>
                                        <p:tav tm="0">
                                          <p:val>
                                            <p:strVal val="#ppt_y"/>
                                          </p:val>
                                        </p:tav>
                                        <p:tav tm="100000">
                                          <p:val>
                                            <p:strVal val="#ppt_y"/>
                                          </p:val>
                                        </p:tav>
                                      </p:tavLst>
                                    </p:anim>
                                  </p:childTnLst>
                                </p:cTn>
                              </p:par>
                              <p:par>
                                <p:cTn id="120" presetID="2" presetClass="entr" presetSubtype="2" fill="hold" nodeType="withEffect">
                                  <p:stCondLst>
                                    <p:cond delay="0"/>
                                  </p:stCondLst>
                                  <p:childTnLst>
                                    <p:set>
                                      <p:cBhvr>
                                        <p:cTn id="121" dur="1" fill="hold">
                                          <p:stCondLst>
                                            <p:cond delay="0"/>
                                          </p:stCondLst>
                                        </p:cTn>
                                        <p:tgtEl>
                                          <p:spTgt spid="104456"/>
                                        </p:tgtEl>
                                        <p:attrNameLst>
                                          <p:attrName>style.visibility</p:attrName>
                                        </p:attrNameLst>
                                      </p:cBhvr>
                                      <p:to>
                                        <p:strVal val="visible"/>
                                      </p:to>
                                    </p:set>
                                    <p:anim calcmode="lin" valueType="num">
                                      <p:cBhvr additive="base">
                                        <p:cTn id="122" dur="500" fill="hold"/>
                                        <p:tgtEl>
                                          <p:spTgt spid="104456"/>
                                        </p:tgtEl>
                                        <p:attrNameLst>
                                          <p:attrName>ppt_x</p:attrName>
                                        </p:attrNameLst>
                                      </p:cBhvr>
                                      <p:tavLst>
                                        <p:tav tm="0">
                                          <p:val>
                                            <p:strVal val="1+#ppt_w/2"/>
                                          </p:val>
                                        </p:tav>
                                        <p:tav tm="100000">
                                          <p:val>
                                            <p:strVal val="#ppt_x"/>
                                          </p:val>
                                        </p:tav>
                                      </p:tavLst>
                                    </p:anim>
                                    <p:anim calcmode="lin" valueType="num">
                                      <p:cBhvr additive="base">
                                        <p:cTn id="123" dur="500" fill="hold"/>
                                        <p:tgtEl>
                                          <p:spTgt spid="104456"/>
                                        </p:tgtEl>
                                        <p:attrNameLst>
                                          <p:attrName>ppt_y</p:attrName>
                                        </p:attrNameLst>
                                      </p:cBhvr>
                                      <p:tavLst>
                                        <p:tav tm="0">
                                          <p:val>
                                            <p:strVal val="#ppt_y"/>
                                          </p:val>
                                        </p:tav>
                                        <p:tav tm="100000">
                                          <p:val>
                                            <p:strVal val="#ppt_y"/>
                                          </p:val>
                                        </p:tav>
                                      </p:tavLst>
                                    </p:anim>
                                  </p:childTnLst>
                                </p:cTn>
                              </p:par>
                              <p:par>
                                <p:cTn id="124" presetID="2" presetClass="entr" presetSubtype="2" fill="hold" nodeType="withEffect">
                                  <p:stCondLst>
                                    <p:cond delay="0"/>
                                  </p:stCondLst>
                                  <p:childTnLst>
                                    <p:set>
                                      <p:cBhvr>
                                        <p:cTn id="125" dur="1" fill="hold">
                                          <p:stCondLst>
                                            <p:cond delay="0"/>
                                          </p:stCondLst>
                                        </p:cTn>
                                        <p:tgtEl>
                                          <p:spTgt spid="104458"/>
                                        </p:tgtEl>
                                        <p:attrNameLst>
                                          <p:attrName>style.visibility</p:attrName>
                                        </p:attrNameLst>
                                      </p:cBhvr>
                                      <p:to>
                                        <p:strVal val="visible"/>
                                      </p:to>
                                    </p:set>
                                    <p:anim calcmode="lin" valueType="num">
                                      <p:cBhvr additive="base">
                                        <p:cTn id="126" dur="500" fill="hold"/>
                                        <p:tgtEl>
                                          <p:spTgt spid="104458"/>
                                        </p:tgtEl>
                                        <p:attrNameLst>
                                          <p:attrName>ppt_x</p:attrName>
                                        </p:attrNameLst>
                                      </p:cBhvr>
                                      <p:tavLst>
                                        <p:tav tm="0">
                                          <p:val>
                                            <p:strVal val="1+#ppt_w/2"/>
                                          </p:val>
                                        </p:tav>
                                        <p:tav tm="100000">
                                          <p:val>
                                            <p:strVal val="#ppt_x"/>
                                          </p:val>
                                        </p:tav>
                                      </p:tavLst>
                                    </p:anim>
                                    <p:anim calcmode="lin" valueType="num">
                                      <p:cBhvr additive="base">
                                        <p:cTn id="127" dur="500" fill="hold"/>
                                        <p:tgtEl>
                                          <p:spTgt spid="104458"/>
                                        </p:tgtEl>
                                        <p:attrNameLst>
                                          <p:attrName>ppt_y</p:attrName>
                                        </p:attrNameLst>
                                      </p:cBhvr>
                                      <p:tavLst>
                                        <p:tav tm="0">
                                          <p:val>
                                            <p:strVal val="#ppt_y"/>
                                          </p:val>
                                        </p:tav>
                                        <p:tav tm="100000">
                                          <p:val>
                                            <p:strVal val="#ppt_y"/>
                                          </p:val>
                                        </p:tav>
                                      </p:tavLst>
                                    </p:anim>
                                  </p:childTnLst>
                                </p:cTn>
                              </p:par>
                              <p:par>
                                <p:cTn id="128" presetID="2" presetClass="entr" presetSubtype="2" fill="hold" nodeType="withEffect">
                                  <p:stCondLst>
                                    <p:cond delay="0"/>
                                  </p:stCondLst>
                                  <p:childTnLst>
                                    <p:set>
                                      <p:cBhvr>
                                        <p:cTn id="129" dur="1" fill="hold">
                                          <p:stCondLst>
                                            <p:cond delay="0"/>
                                          </p:stCondLst>
                                        </p:cTn>
                                        <p:tgtEl>
                                          <p:spTgt spid="7172"/>
                                        </p:tgtEl>
                                        <p:attrNameLst>
                                          <p:attrName>style.visibility</p:attrName>
                                        </p:attrNameLst>
                                      </p:cBhvr>
                                      <p:to>
                                        <p:strVal val="visible"/>
                                      </p:to>
                                    </p:set>
                                    <p:anim calcmode="lin" valueType="num">
                                      <p:cBhvr additive="base">
                                        <p:cTn id="130" dur="500" fill="hold"/>
                                        <p:tgtEl>
                                          <p:spTgt spid="7172"/>
                                        </p:tgtEl>
                                        <p:attrNameLst>
                                          <p:attrName>ppt_x</p:attrName>
                                        </p:attrNameLst>
                                      </p:cBhvr>
                                      <p:tavLst>
                                        <p:tav tm="0">
                                          <p:val>
                                            <p:strVal val="1+#ppt_w/2"/>
                                          </p:val>
                                        </p:tav>
                                        <p:tav tm="100000">
                                          <p:val>
                                            <p:strVal val="#ppt_x"/>
                                          </p:val>
                                        </p:tav>
                                      </p:tavLst>
                                    </p:anim>
                                    <p:anim calcmode="lin" valueType="num">
                                      <p:cBhvr additive="base">
                                        <p:cTn id="131" dur="500" fill="hold"/>
                                        <p:tgtEl>
                                          <p:spTgt spid="7172"/>
                                        </p:tgtEl>
                                        <p:attrNameLst>
                                          <p:attrName>ppt_y</p:attrName>
                                        </p:attrNameLst>
                                      </p:cBhvr>
                                      <p:tavLst>
                                        <p:tav tm="0">
                                          <p:val>
                                            <p:strVal val="#ppt_y"/>
                                          </p:val>
                                        </p:tav>
                                        <p:tav tm="100000">
                                          <p:val>
                                            <p:strVal val="#ppt_y"/>
                                          </p:val>
                                        </p:tav>
                                      </p:tavLst>
                                    </p:anim>
                                  </p:childTnLst>
                                </p:cTn>
                              </p:par>
                              <p:par>
                                <p:cTn id="132" presetID="2" presetClass="entr" presetSubtype="2" fill="hold" nodeType="withEffect">
                                  <p:stCondLst>
                                    <p:cond delay="0"/>
                                  </p:stCondLst>
                                  <p:childTnLst>
                                    <p:set>
                                      <p:cBhvr>
                                        <p:cTn id="133" dur="1" fill="hold">
                                          <p:stCondLst>
                                            <p:cond delay="0"/>
                                          </p:stCondLst>
                                        </p:cTn>
                                        <p:tgtEl>
                                          <p:spTgt spid="52"/>
                                        </p:tgtEl>
                                        <p:attrNameLst>
                                          <p:attrName>style.visibility</p:attrName>
                                        </p:attrNameLst>
                                      </p:cBhvr>
                                      <p:to>
                                        <p:strVal val="visible"/>
                                      </p:to>
                                    </p:set>
                                    <p:anim calcmode="lin" valueType="num">
                                      <p:cBhvr additive="base">
                                        <p:cTn id="134" dur="500" fill="hold"/>
                                        <p:tgtEl>
                                          <p:spTgt spid="52"/>
                                        </p:tgtEl>
                                        <p:attrNameLst>
                                          <p:attrName>ppt_x</p:attrName>
                                        </p:attrNameLst>
                                      </p:cBhvr>
                                      <p:tavLst>
                                        <p:tav tm="0">
                                          <p:val>
                                            <p:strVal val="1+#ppt_w/2"/>
                                          </p:val>
                                        </p:tav>
                                        <p:tav tm="100000">
                                          <p:val>
                                            <p:strVal val="#ppt_x"/>
                                          </p:val>
                                        </p:tav>
                                      </p:tavLst>
                                    </p:anim>
                                    <p:anim calcmode="lin" valueType="num">
                                      <p:cBhvr additive="base">
                                        <p:cTn id="135"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 grpId="0" animBg="1"/>
      <p:bldP spid="104450" grpId="0"/>
      <p:bldP spid="1044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cstate="print"/>
          <a:srcRect/>
          <a:stretch>
            <a:fillRect/>
          </a:stretch>
        </p:blipFill>
        <p:spPr bwMode="auto">
          <a:xfrm>
            <a:off x="15842176" y="2837361"/>
            <a:ext cx="8069302" cy="4538982"/>
          </a:xfrm>
          <a:prstGeom prst="rect">
            <a:avLst/>
          </a:prstGeom>
          <a:noFill/>
        </p:spPr>
      </p:pic>
      <p:cxnSp>
        <p:nvCxnSpPr>
          <p:cNvPr id="4" name="Connecteur droit 3"/>
          <p:cNvCxnSpPr/>
          <p:nvPr/>
        </p:nvCxnSpPr>
        <p:spPr>
          <a:xfrm>
            <a:off x="13632160" y="2393504"/>
            <a:ext cx="144016" cy="10225136"/>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cstate="print"/>
          <a:srcRect/>
          <a:stretch>
            <a:fillRect/>
          </a:stretch>
        </p:blipFill>
        <p:spPr bwMode="auto">
          <a:xfrm>
            <a:off x="8323716" y="2927901"/>
            <a:ext cx="5066338" cy="4694806"/>
          </a:xfrm>
          <a:prstGeom prst="rect">
            <a:avLst/>
          </a:prstGeom>
          <a:noFill/>
        </p:spPr>
      </p:pic>
      <p:sp>
        <p:nvSpPr>
          <p:cNvPr id="9" name="Rectangle 8"/>
          <p:cNvSpPr/>
          <p:nvPr/>
        </p:nvSpPr>
        <p:spPr>
          <a:xfrm>
            <a:off x="15842176" y="7722097"/>
            <a:ext cx="8541824" cy="4493538"/>
          </a:xfrm>
          <a:prstGeom prst="rect">
            <a:avLst/>
          </a:prstGeom>
        </p:spPr>
        <p:txBody>
          <a:bodyPr wrap="square" lIns="182880" tIns="91440" rIns="182880" bIns="91440">
            <a:spAutoFit/>
          </a:bodyPr>
          <a:lstStyle/>
          <a:p>
            <a:pPr>
              <a:buFont typeface="Wingdings" pitchFamily="2" charset="2"/>
              <a:buChar char="Ø"/>
            </a:pPr>
            <a:r>
              <a:rPr lang="fr-FR" sz="5600" dirty="0" smtClean="0"/>
              <a:t>Alexis Slawny</a:t>
            </a:r>
          </a:p>
          <a:p>
            <a:pPr>
              <a:buFont typeface="Wingdings" pitchFamily="2" charset="2"/>
              <a:buChar char="Ø"/>
            </a:pPr>
            <a:r>
              <a:rPr lang="fr-FR" sz="5600" dirty="0" smtClean="0"/>
              <a:t>#</a:t>
            </a:r>
            <a:r>
              <a:rPr lang="fr-FR" sz="5600" dirty="0" err="1" smtClean="0"/>
              <a:t>onepunchboy</a:t>
            </a:r>
            <a:endParaRPr lang="fr-FR" sz="5600" dirty="0" smtClean="0"/>
          </a:p>
          <a:p>
            <a:pPr>
              <a:buFont typeface="Wingdings" pitchFamily="2" charset="2"/>
              <a:buChar char="Ø"/>
            </a:pPr>
            <a:r>
              <a:rPr lang="fr-FR" sz="5600" dirty="0" smtClean="0"/>
              <a:t>#</a:t>
            </a:r>
            <a:r>
              <a:rPr lang="fr-FR" sz="5600" dirty="0" err="1" smtClean="0"/>
              <a:t>js_manager</a:t>
            </a:r>
            <a:r>
              <a:rPr lang="fr-FR" sz="5600" dirty="0" smtClean="0"/>
              <a:t>@</a:t>
            </a:r>
            <a:r>
              <a:rPr lang="fr-FR" sz="5600" dirty="0" err="1" smtClean="0"/>
              <a:t>sg</a:t>
            </a:r>
            <a:endParaRPr lang="fr-FR" sz="5600" dirty="0" smtClean="0"/>
          </a:p>
          <a:p>
            <a:pPr>
              <a:buFont typeface="Wingdings" pitchFamily="2" charset="2"/>
              <a:buChar char="Ø"/>
            </a:pPr>
            <a:r>
              <a:rPr lang="fr-FR" sz="5600" dirty="0" smtClean="0"/>
              <a:t>#</a:t>
            </a:r>
            <a:r>
              <a:rPr lang="fr-FR" sz="5600" dirty="0" err="1" smtClean="0"/>
              <a:t>bigdata_trainee</a:t>
            </a:r>
            <a:r>
              <a:rPr lang="fr-FR" sz="5600" dirty="0" smtClean="0"/>
              <a:t>@</a:t>
            </a:r>
            <a:r>
              <a:rPr lang="fr-FR" sz="5600" dirty="0" err="1" smtClean="0"/>
              <a:t>sg</a:t>
            </a:r>
            <a:endParaRPr lang="fr-FR" sz="5600" dirty="0" smtClean="0"/>
          </a:p>
          <a:p>
            <a:pPr>
              <a:buFont typeface="Wingdings" pitchFamily="2" charset="2"/>
              <a:buChar char="Ø"/>
            </a:pPr>
            <a:r>
              <a:rPr lang="fr-FR" sz="5600" dirty="0" smtClean="0"/>
              <a:t>@</a:t>
            </a:r>
            <a:r>
              <a:rPr lang="fr-FR" sz="5600" dirty="0" err="1" smtClean="0"/>
              <a:t>slawnya</a:t>
            </a:r>
            <a:endParaRPr lang="fr-FR" sz="5600" dirty="0"/>
          </a:p>
        </p:txBody>
      </p:sp>
      <p:pic>
        <p:nvPicPr>
          <p:cNvPr id="32774" name="Picture 6" descr="Afficher l'image d'origine"/>
          <p:cNvPicPr>
            <a:picLocks noChangeAspect="1" noChangeArrowheads="1"/>
          </p:cNvPicPr>
          <p:nvPr/>
        </p:nvPicPr>
        <p:blipFill>
          <a:blip r:embed="rId4" cstate="print"/>
          <a:srcRect/>
          <a:stretch>
            <a:fillRect/>
          </a:stretch>
        </p:blipFill>
        <p:spPr bwMode="auto">
          <a:xfrm>
            <a:off x="186780" y="4039749"/>
            <a:ext cx="5524500" cy="5524502"/>
          </a:xfrm>
          <a:prstGeom prst="rect">
            <a:avLst/>
          </a:prstGeom>
          <a:noFill/>
        </p:spPr>
      </p:pic>
      <p:sp>
        <p:nvSpPr>
          <p:cNvPr id="12" name="Rectangle 11"/>
          <p:cNvSpPr/>
          <p:nvPr/>
        </p:nvSpPr>
        <p:spPr>
          <a:xfrm>
            <a:off x="6510737" y="7766723"/>
            <a:ext cx="8581190" cy="4493538"/>
          </a:xfrm>
          <a:prstGeom prst="rect">
            <a:avLst/>
          </a:prstGeom>
        </p:spPr>
        <p:txBody>
          <a:bodyPr wrap="square" lIns="182880" tIns="91440" rIns="182880" bIns="91440">
            <a:spAutoFit/>
          </a:bodyPr>
          <a:lstStyle/>
          <a:p>
            <a:pPr>
              <a:buFont typeface="Wingdings" pitchFamily="2" charset="2"/>
              <a:buChar char="Ø"/>
            </a:pPr>
            <a:r>
              <a:rPr lang="fr-FR" sz="5600" dirty="0" smtClean="0"/>
              <a:t>Mathias </a:t>
            </a:r>
            <a:r>
              <a:rPr lang="fr-FR" sz="5600" dirty="0" err="1" smtClean="0"/>
              <a:t>Kluba</a:t>
            </a:r>
            <a:endParaRPr lang="fr-FR" sz="5600" dirty="0" smtClean="0"/>
          </a:p>
          <a:p>
            <a:pPr>
              <a:buFont typeface="Wingdings" pitchFamily="2" charset="2"/>
              <a:buChar char="Ø"/>
            </a:pPr>
            <a:r>
              <a:rPr lang="fr-FR" sz="5600" dirty="0" smtClean="0"/>
              <a:t>#</a:t>
            </a:r>
            <a:r>
              <a:rPr lang="fr-FR" sz="5600" dirty="0" err="1" smtClean="0"/>
              <a:t>jaime_les_chats</a:t>
            </a:r>
            <a:endParaRPr lang="fr-FR" sz="5600" dirty="0" smtClean="0"/>
          </a:p>
          <a:p>
            <a:pPr>
              <a:buFont typeface="Wingdings" pitchFamily="2" charset="2"/>
              <a:buChar char="Ø"/>
            </a:pPr>
            <a:r>
              <a:rPr lang="fr-FR" sz="5600" dirty="0" smtClean="0"/>
              <a:t>#</a:t>
            </a:r>
            <a:r>
              <a:rPr lang="fr-FR" sz="5600" dirty="0" err="1" smtClean="0"/>
              <a:t>bigdata_architect</a:t>
            </a:r>
            <a:r>
              <a:rPr lang="fr-FR" sz="5600" dirty="0" smtClean="0"/>
              <a:t>@</a:t>
            </a:r>
            <a:r>
              <a:rPr lang="fr-FR" sz="5600" dirty="0" err="1" smtClean="0"/>
              <a:t>sg</a:t>
            </a:r>
            <a:endParaRPr lang="fr-FR" sz="5600" dirty="0" smtClean="0"/>
          </a:p>
          <a:p>
            <a:pPr>
              <a:buFont typeface="Wingdings" pitchFamily="2" charset="2"/>
              <a:buChar char="Ø"/>
            </a:pPr>
            <a:r>
              <a:rPr lang="fr-FR" sz="5600" dirty="0" smtClean="0"/>
              <a:t>#</a:t>
            </a:r>
            <a:r>
              <a:rPr lang="fr-FR" sz="5600" dirty="0" err="1" smtClean="0"/>
              <a:t>java_lover</a:t>
            </a:r>
            <a:endParaRPr lang="fr-FR" sz="5600" dirty="0" smtClean="0"/>
          </a:p>
          <a:p>
            <a:pPr>
              <a:buFont typeface="Wingdings" pitchFamily="2" charset="2"/>
              <a:buChar char="Ø"/>
            </a:pPr>
            <a:r>
              <a:rPr lang="fr-FR" sz="5600" dirty="0" smtClean="0"/>
              <a:t>@</a:t>
            </a:r>
            <a:r>
              <a:rPr lang="fr-FR" sz="5600" dirty="0" err="1" smtClean="0"/>
              <a:t>mathiaskluba</a:t>
            </a:r>
            <a:endParaRPr lang="fr-FR" sz="5600" dirty="0"/>
          </a:p>
        </p:txBody>
      </p:sp>
      <p:pic>
        <p:nvPicPr>
          <p:cNvPr id="10" name="Picture 2" descr="Résultat de recherche d'images pour &quot;logo sg transparent&quot;"/>
          <p:cNvPicPr>
            <a:picLocks noChangeAspect="1" noChangeArrowheads="1"/>
          </p:cNvPicPr>
          <p:nvPr/>
        </p:nvPicPr>
        <p:blipFill>
          <a:blip r:embed="rId5" cstate="print"/>
          <a:srcRect/>
          <a:stretch>
            <a:fillRect/>
          </a:stretch>
        </p:blipFill>
        <p:spPr bwMode="auto">
          <a:xfrm>
            <a:off x="0" y="11111205"/>
            <a:ext cx="7415608" cy="1507435"/>
          </a:xfrm>
          <a:prstGeom prst="rect">
            <a:avLst/>
          </a:prstGeom>
          <a:noFill/>
        </p:spPr>
      </p:pic>
    </p:spTree>
    <p:extLst>
      <p:ext uri="{BB962C8B-B14F-4D97-AF65-F5344CB8AC3E}">
        <p14:creationId xmlns:p14="http://schemas.microsoft.com/office/powerpoint/2010/main" xmlns="" val="1399817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cstate="print"/>
          <a:srcRect/>
          <a:stretch>
            <a:fillRect/>
          </a:stretch>
        </p:blipFill>
        <p:spPr bwMode="auto">
          <a:xfrm>
            <a:off x="21997764" y="11329764"/>
            <a:ext cx="2386236" cy="2386236"/>
          </a:xfrm>
          <a:prstGeom prst="rect">
            <a:avLst/>
          </a:prstGeom>
          <a:noFill/>
        </p:spPr>
      </p:pic>
      <p:sp>
        <p:nvSpPr>
          <p:cNvPr id="5" name="Rectangle 4"/>
          <p:cNvSpPr/>
          <p:nvPr/>
        </p:nvSpPr>
        <p:spPr>
          <a:xfrm>
            <a:off x="958752" y="4409728"/>
            <a:ext cx="22561152" cy="3508653"/>
          </a:xfrm>
          <a:prstGeom prst="rect">
            <a:avLst/>
          </a:prstGeom>
        </p:spPr>
        <p:txBody>
          <a:bodyPr wrap="square" lIns="182880" tIns="91440" rIns="182880" bIns="91440">
            <a:spAutoFit/>
          </a:bodyPr>
          <a:lstStyle/>
          <a:p>
            <a:pPr algn="ctr"/>
            <a:r>
              <a:rPr lang="en-US" sz="14400" b="1" dirty="0" smtClean="0">
                <a:solidFill>
                  <a:schemeClr val="tx1"/>
                </a:solidFill>
                <a:latin typeface="Baskerville Old Face" pitchFamily="18" charset="0"/>
              </a:rPr>
              <a:t>CHAPITRE 1</a:t>
            </a:r>
          </a:p>
          <a:p>
            <a:pPr marL="1028700" indent="-1028700"/>
            <a:r>
              <a:rPr lang="fr-FR" sz="7200" dirty="0" smtClean="0">
                <a:latin typeface="Baskerville Old Face" pitchFamily="18" charset="0"/>
              </a:rPr>
              <a:t>	 « N'attendez pas d'avoir soif pour tirer l'eau du puits. »</a:t>
            </a:r>
            <a:r>
              <a:rPr lang="fr-FR" sz="7200" dirty="0" smtClean="0">
                <a:solidFill>
                  <a:srgbClr val="0070C0"/>
                </a:solidFill>
                <a:latin typeface="Baskerville Old Face" pitchFamily="18" charset="0"/>
              </a:rPr>
              <a:t>*</a:t>
            </a:r>
            <a:r>
              <a:rPr lang="fr-FR" sz="7200" dirty="0" smtClean="0">
                <a:latin typeface="Baskerville Old Face" pitchFamily="18" charset="0"/>
              </a:rPr>
              <a:t> </a:t>
            </a:r>
          </a:p>
        </p:txBody>
      </p:sp>
      <p:sp>
        <p:nvSpPr>
          <p:cNvPr id="8" name="Rectangle 7"/>
          <p:cNvSpPr/>
          <p:nvPr/>
        </p:nvSpPr>
        <p:spPr>
          <a:xfrm>
            <a:off x="814736" y="12186593"/>
            <a:ext cx="16561840" cy="923330"/>
          </a:xfrm>
          <a:prstGeom prst="rect">
            <a:avLst/>
          </a:prstGeom>
        </p:spPr>
        <p:txBody>
          <a:bodyPr wrap="square" lIns="182880" tIns="91440" rIns="182880" bIns="91440">
            <a:spAutoFit/>
          </a:bodyPr>
          <a:lstStyle/>
          <a:p>
            <a:r>
              <a:rPr lang="fr-FR" sz="4800" b="1" dirty="0" smtClean="0">
                <a:solidFill>
                  <a:srgbClr val="0070C0"/>
                </a:solidFill>
                <a:latin typeface="Baskerville Old Face" pitchFamily="18" charset="0"/>
              </a:rPr>
              <a:t>*</a:t>
            </a:r>
            <a:r>
              <a:rPr lang="fr-FR" sz="4800" b="1" dirty="0" smtClean="0">
                <a:latin typeface="Baskerville Old Face" pitchFamily="18" charset="0"/>
              </a:rPr>
              <a:t>Proverbe </a:t>
            </a:r>
            <a:r>
              <a:rPr lang="fr-FR" sz="4800" b="1" dirty="0" smtClean="0">
                <a:latin typeface="Baskerville Old Face" pitchFamily="18" charset="0"/>
                <a:hlinkClick r:id="rId3"/>
              </a:rPr>
              <a:t>chinois</a:t>
            </a:r>
            <a:r>
              <a:rPr lang="fr-FR" sz="4800" b="1" dirty="0" smtClean="0">
                <a:latin typeface="Baskerville Old Face" pitchFamily="18" charset="0"/>
              </a:rPr>
              <a:t> ; Dictionnaire des proverbes de la Chine (1980) </a:t>
            </a:r>
            <a:endParaRPr lang="fr-FR" sz="4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550503" y="2701693"/>
            <a:ext cx="13231279" cy="10106820"/>
          </a:xfrm>
          <a:prstGeom prst="rect">
            <a:avLst/>
          </a:prstGeom>
          <a:noFill/>
          <a:ln w="9525">
            <a:noFill/>
            <a:miter lim="800000"/>
            <a:headEnd/>
            <a:tailEnd/>
          </a:ln>
        </p:spPr>
      </p:pic>
      <p:pic>
        <p:nvPicPr>
          <p:cNvPr id="4" name="Picture 2" descr="Résultat de recherche d'images pour &quot;logo sg transparent&quot;"/>
          <p:cNvPicPr>
            <a:picLocks noChangeAspect="1" noChangeArrowheads="1"/>
          </p:cNvPicPr>
          <p:nvPr/>
        </p:nvPicPr>
        <p:blipFill>
          <a:blip r:embed="rId3" cstate="print"/>
          <a:srcRect/>
          <a:stretch>
            <a:fillRect/>
          </a:stretch>
        </p:blipFill>
        <p:spPr bwMode="auto">
          <a:xfrm>
            <a:off x="16968392" y="11062542"/>
            <a:ext cx="7415608" cy="1507435"/>
          </a:xfrm>
          <a:prstGeom prst="rect">
            <a:avLst/>
          </a:prstGeom>
          <a:noFill/>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87457e41-6cf8-4e91-8924-886622eb9ba8"/>
</p:tagLst>
</file>

<file path=ppt/tags/tag2.xml><?xml version="1.0" encoding="utf-8"?>
<p:tagLst xmlns:a="http://schemas.openxmlformats.org/drawingml/2006/main" xmlns:r="http://schemas.openxmlformats.org/officeDocument/2006/relationships" xmlns:p="http://schemas.openxmlformats.org/presentationml/2006/main">
  <p:tag name="OFFISYNC_SLIDE_GUID" val="759bcd9f-1bbd-433c-9c10-55687cbb33c4"/>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ags/tag4.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5.xml><?xml version="1.0" encoding="utf-8"?>
<p:tagLst xmlns:a="http://schemas.openxmlformats.org/drawingml/2006/main" xmlns:r="http://schemas.openxmlformats.org/officeDocument/2006/relationships" xmlns:p="http://schemas.openxmlformats.org/presentationml/2006/main">
  <p:tag name="OFFISYNC_SLIDE_GUID" val="71ebf88a-0bad-43e2-8516-eea4cfc24efc"/>
</p:tagLst>
</file>

<file path=ppt/tags/tag6.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TotalTime>
  <Words>2180</Words>
  <Application>Microsoft Office PowerPoint</Application>
  <PresentationFormat>Personnalisé</PresentationFormat>
  <Paragraphs>292</Paragraphs>
  <Slides>45</Slides>
  <Notes>14</Notes>
  <HiddenSlides>0</HiddenSlides>
  <MMClips>0</MMClips>
  <ScaleCrop>false</ScaleCrop>
  <HeadingPairs>
    <vt:vector size="4" baseType="variant">
      <vt:variant>
        <vt:lpstr>Thème</vt:lpstr>
      </vt:variant>
      <vt:variant>
        <vt:i4>1</vt:i4>
      </vt:variant>
      <vt:variant>
        <vt:lpstr>Titres des diapositives</vt:lpstr>
      </vt:variant>
      <vt:variant>
        <vt:i4>45</vt:i4>
      </vt:variant>
    </vt:vector>
  </HeadingPairs>
  <TitlesOfParts>
    <vt:vector size="46" baseType="lpstr">
      <vt:lpstr>Black</vt:lpstr>
      <vt:lpstr>Diapositive 1</vt:lpstr>
      <vt:lpstr>TABLE DES MATIERES</vt:lpstr>
      <vt:lpstr>Diapositive 3</vt:lpstr>
      <vt:lpstr>Diapositive 4</vt:lpstr>
      <vt:lpstr>DIGITAL TRANSFORMATION PILLARS</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WHAT IS NOSQL ?</vt:lpstr>
      <vt:lpstr>Diapositive 31</vt:lpstr>
      <vt:lpstr>HADOOP PROCESSING FRAMEWORKS</vt:lpstr>
      <vt:lpstr>Diapositive 33</vt:lpstr>
      <vt:lpstr>Diapositive 34</vt:lpstr>
      <vt:lpstr>Diapositive 35</vt:lpstr>
      <vt:lpstr>Diapositive 36</vt:lpstr>
      <vt:lpstr>Diapositive 37</vt:lpstr>
      <vt:lpstr>Roadmap</vt:lpstr>
      <vt:lpstr>Diapositive 39</vt:lpstr>
      <vt:lpstr>Step 1 : add to Redis sorted set</vt:lpstr>
      <vt:lpstr>Step 2 : Show the list of Hackers</vt:lpstr>
      <vt:lpstr>Step 3 : Show the list with score</vt:lpstr>
      <vt:lpstr>Step 4 : Last step with transparent code</vt:lpstr>
      <vt:lpstr>Live Demo</vt:lpstr>
      <vt:lpstr>Merci / Thanks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Devoxx France 2017 sample presentation</dc:title>
  <cp:lastModifiedBy>Loulou</cp:lastModifiedBy>
  <cp:revision>9</cp:revision>
  <dcterms:modified xsi:type="dcterms:W3CDTF">2017-03-16T19:42:35Z</dcterms:modified>
</cp:coreProperties>
</file>